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9144000"/>
  <p:notesSz cx="6858000" cy="9144000"/>
  <p:embeddedFontLst>
    <p:embeddedFont>
      <p:font typeface="Montserrat"/>
      <p:regular r:id="rId69"/>
      <p:bold r:id="rId70"/>
      <p:italic r:id="rId71"/>
      <p:boldItalic r:id="rId72"/>
    </p:embeddedFont>
    <p:embeddedFont>
      <p:font typeface="Lato"/>
      <p:regular r:id="rId73"/>
      <p:bold r:id="rId74"/>
      <p:italic r:id="rId75"/>
      <p:boldItalic r:id="rId76"/>
    </p:embeddedFont>
    <p:embeddedFont>
      <p:font typeface="Century Gothic"/>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3CF5DE-8FD3-42DD-94C4-FBE3207EA4BD}">
  <a:tblStyle styleId="{EF3CF5DE-8FD3-42DD-94C4-FBE3207EA4BD}"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regular.fntdata"/><Relationship Id="rId72" Type="http://schemas.openxmlformats.org/officeDocument/2006/relationships/font" Target="fonts/Montserrat-boldItalic.fntdata"/><Relationship Id="rId31" Type="http://schemas.openxmlformats.org/officeDocument/2006/relationships/slide" Target="slides/slide25.xml"/><Relationship Id="rId75" Type="http://schemas.openxmlformats.org/officeDocument/2006/relationships/font" Target="fonts/Lato-italic.fntdata"/><Relationship Id="rId30" Type="http://schemas.openxmlformats.org/officeDocument/2006/relationships/slide" Target="slides/slide24.xml"/><Relationship Id="rId74" Type="http://schemas.openxmlformats.org/officeDocument/2006/relationships/font" Target="fonts/Lato-bold.fntdata"/><Relationship Id="rId33" Type="http://schemas.openxmlformats.org/officeDocument/2006/relationships/slide" Target="slides/slide27.xml"/><Relationship Id="rId77" Type="http://schemas.openxmlformats.org/officeDocument/2006/relationships/font" Target="fonts/CenturyGothic-regular.fntdata"/><Relationship Id="rId32" Type="http://schemas.openxmlformats.org/officeDocument/2006/relationships/slide" Target="slides/slide26.xml"/><Relationship Id="rId76" Type="http://schemas.openxmlformats.org/officeDocument/2006/relationships/font" Target="fonts/Lato-boldItalic.fntdata"/><Relationship Id="rId35" Type="http://schemas.openxmlformats.org/officeDocument/2006/relationships/slide" Target="slides/slide29.xml"/><Relationship Id="rId79" Type="http://schemas.openxmlformats.org/officeDocument/2006/relationships/font" Target="fonts/CenturyGothic-italic.fntdata"/><Relationship Id="rId34" Type="http://schemas.openxmlformats.org/officeDocument/2006/relationships/slide" Target="slides/slide28.xml"/><Relationship Id="rId78" Type="http://schemas.openxmlformats.org/officeDocument/2006/relationships/font" Target="fonts/CenturyGothic-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4372359f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4372359fb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e4372359fb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4372359fb_0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4372359fb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e4372359fb_0_2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372359fb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372359fb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e4372359fb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4372359fb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4372359f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e4372359f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4372359fb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4372359fb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e4372359fb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4372359fb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4372359fb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e4372359fb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4372359fb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4372359fb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e4372359fb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4372359fb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4372359fb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e4372359fb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372359fb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372359fb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e4372359fb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4372359fb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4372359fb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e4372359fb_0_1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4372359fb_0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4372359fb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e4372359fb_0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372359fb_0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372359fb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e4372359fb_0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4372359fb_0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4372359fb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e4372359fb_0_1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4372359fb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4372359fb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e4372359fb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4372359fb_0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4372359fb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e4372359fb_0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4372359fb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4372359fb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e4372359fb_0_1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4372359fb_0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4372359fb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e4372359fb_0_2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4372359fb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4372359fb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e4372359fb_0_2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437235a06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e437235a06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e437235a06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437235a06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437235a06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e437235a06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4f2ea957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4f2ea957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e4f2ea957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4f2ea9570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4f2ea95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e4f2ea9570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4f2ea9570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4f2ea9570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e4f2ea9570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4f2ea9570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4f2ea9570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e4f2ea9570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4f2ea9570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4f2ea9570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e4f2ea9570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f2ea9570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f2ea9570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e4f2ea9570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4f2ea9570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4f2ea9570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e4f2ea9570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4f2ea957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4f2ea9570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e4f2ea9570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4f2ea9570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4f2ea9570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e4f2ea9570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4f2ea9570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4f2ea9570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e4f2ea9570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4f2ea9570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4f2ea95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e4f2ea9570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4f2ea9570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4f2ea9570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e4f2ea9570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4f2ea9570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4f2ea9570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e4f2ea9570_0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4f2ea9570_0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4f2ea95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e4f2ea9570_0_1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4f2ea9570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4f2ea9570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e4f2ea9570_0_1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4f2ea9570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4f2ea95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e4f2ea9570_0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4f2ea9570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4f2ea9570_0_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e4f2ea9570_0_1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4f2ea9570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4f2ea95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e4f2ea9570_0_1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4f2ea9570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4f2ea95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e4f2ea9570_0_1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4f2ea9570_0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4f2ea9570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e4f2ea9570_0_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4f2ea9570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4f2ea9570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e4f2ea9570_0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4f2ea9570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4f2ea9570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e4f2ea9570_0_2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4f2ea9570_0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4f2ea9570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e4f2ea9570_0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4f2ea9570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e4f2ea9570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e4f2ea9570_0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4f2ea9570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e4f2ea9570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e4f2ea9570_0_2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4f2ea9570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4f2ea9570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e4f2ea9570_0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4f2ea9570_0_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e4f2ea9570_0_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e4f2ea9570_0_2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e4f2ea9570_0_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e4f2ea9570_0_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e4f2ea9570_0_2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4f2ea9570_0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4f2ea9570_0_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e4f2ea9570_0_2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4f2ea9570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4f2ea9570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e4f2ea9570_0_2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4372359fb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4372359fb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e4372359fb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437235a06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437235a06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e437235a06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437235a06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437235a06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e437235a06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437235a06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437235a06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e437235a06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4372359fb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4372359fb_0_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e4372359fb_0_2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4372359f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4372359f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e4372359f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4372359fb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4372359fb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e4372359fb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3" y="1123856"/>
            <a:ext cx="8913900" cy="9144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2"/>
          <p:cNvSpPr txBox="1"/>
          <p:nvPr>
            <p:ph idx="1" type="body"/>
          </p:nvPr>
        </p:nvSpPr>
        <p:spPr>
          <a:xfrm>
            <a:off x="1114424" y="2595564"/>
            <a:ext cx="7610400" cy="3670800"/>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grpSp>
        <p:nvGrpSpPr>
          <p:cNvPr id="107" name="Google Shape;107;p11"/>
          <p:cNvGrpSpPr/>
          <p:nvPr/>
        </p:nvGrpSpPr>
        <p:grpSpPr>
          <a:xfrm>
            <a:off x="0" y="5504636"/>
            <a:ext cx="698925" cy="912853"/>
            <a:chOff x="0" y="3785672"/>
            <a:chExt cx="698925" cy="684657"/>
          </a:xfrm>
        </p:grpSpPr>
        <p:sp>
          <p:nvSpPr>
            <p:cNvPr id="108" name="Google Shape;108;p11"/>
            <p:cNvSpPr/>
            <p:nvPr/>
          </p:nvSpPr>
          <p:spPr>
            <a:xfrm rot="-5400000">
              <a:off x="0" y="3785672"/>
              <a:ext cx="544800" cy="544800"/>
            </a:xfrm>
            <a:prstGeom prst="diagStripe">
              <a:avLst>
                <a:gd fmla="val 50000" name="adj"/>
              </a:avLst>
            </a:prstGeom>
            <a:solidFill>
              <a:schemeClr val="lt1">
                <a:alpha val="823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flipH="1">
              <a:off x="154125" y="3925529"/>
              <a:ext cx="544800" cy="544800"/>
            </a:xfrm>
            <a:prstGeom prst="diagStripe">
              <a:avLst>
                <a:gd fmla="val 50000" name="adj"/>
              </a:avLst>
            </a:prstGeom>
            <a:solidFill>
              <a:schemeClr val="lt1">
                <a:alpha val="823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11"/>
          <p:cNvSpPr txBox="1"/>
          <p:nvPr>
            <p:ph idx="1" type="body"/>
          </p:nvPr>
        </p:nvSpPr>
        <p:spPr>
          <a:xfrm>
            <a:off x="812725" y="5740500"/>
            <a:ext cx="6936000" cy="6984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11" name="Google Shape;111;p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grpSp>
        <p:nvGrpSpPr>
          <p:cNvPr id="113" name="Google Shape;113;p12"/>
          <p:cNvGrpSpPr/>
          <p:nvPr/>
        </p:nvGrpSpPr>
        <p:grpSpPr>
          <a:xfrm>
            <a:off x="4406400" y="0"/>
            <a:ext cx="4737600" cy="6857248"/>
            <a:chOff x="4406400" y="0"/>
            <a:chExt cx="4737600" cy="5143065"/>
          </a:xfrm>
        </p:grpSpPr>
        <p:sp>
          <p:nvSpPr>
            <p:cNvPr id="114" name="Google Shape;114;p12"/>
            <p:cNvSpPr/>
            <p:nvPr/>
          </p:nvSpPr>
          <p:spPr>
            <a:xfrm rot="5400000">
              <a:off x="4408200" y="-1800"/>
              <a:ext cx="4734000" cy="4737600"/>
            </a:xfrm>
            <a:prstGeom prst="diagStripe">
              <a:avLst>
                <a:gd fmla="val 49469"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rot="5400000">
              <a:off x="4841125" y="5700"/>
              <a:ext cx="4298100" cy="4286700"/>
            </a:xfrm>
            <a:prstGeom prst="diagStripe">
              <a:avLst>
                <a:gd fmla="val 0"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rot="-5400000">
              <a:off x="5618399" y="123646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2"/>
            <p:cNvSpPr/>
            <p:nvPr/>
          </p:nvSpPr>
          <p:spPr>
            <a:xfrm flipH="1">
              <a:off x="5849857" y="1443956"/>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
            <p:cNvSpPr/>
            <p:nvPr/>
          </p:nvSpPr>
          <p:spPr>
            <a:xfrm rot="-5400000">
              <a:off x="5987081" y="246946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flipH="1">
              <a:off x="6222115" y="267695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rot="-5400000">
              <a:off x="6675341" y="186201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
            <p:cNvSpPr/>
            <p:nvPr/>
          </p:nvSpPr>
          <p:spPr>
            <a:xfrm rot="-5400000">
              <a:off x="6861141" y="2477810"/>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
            <p:cNvSpPr/>
            <p:nvPr/>
          </p:nvSpPr>
          <p:spPr>
            <a:xfrm flipH="1">
              <a:off x="7965266" y="269296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flipH="1">
              <a:off x="8145082" y="330875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rot="-5400000">
              <a:off x="7047599" y="309501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flipH="1">
              <a:off x="7276649" y="3302502"/>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2"/>
            <p:cNvSpPr/>
            <p:nvPr/>
          </p:nvSpPr>
          <p:spPr>
            <a:xfrm flipH="1">
              <a:off x="7462448" y="3918294"/>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rot="-5400000">
              <a:off x="8102491" y="371847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flipH="1">
              <a:off x="8334533" y="3925960"/>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rot="-5400000">
              <a:off x="8288290" y="433426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12"/>
          <p:cNvSpPr txBox="1"/>
          <p:nvPr>
            <p:ph hasCustomPrompt="1" type="title"/>
          </p:nvPr>
        </p:nvSpPr>
        <p:spPr>
          <a:xfrm>
            <a:off x="823850" y="1712900"/>
            <a:ext cx="4776000" cy="1734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33" name="Google Shape;133;p12"/>
          <p:cNvSpPr txBox="1"/>
          <p:nvPr>
            <p:ph idx="1" type="body"/>
          </p:nvPr>
        </p:nvSpPr>
        <p:spPr>
          <a:xfrm>
            <a:off x="823850" y="3524166"/>
            <a:ext cx="4776000" cy="1625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4" name="Google Shape;134;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p:nvPr/>
        </p:nvSpPr>
        <p:spPr>
          <a:xfrm rot="5400000">
            <a:off x="7226400" y="274573"/>
            <a:ext cx="2191500" cy="1643700"/>
          </a:xfrm>
          <a:prstGeom prst="diagStripe">
            <a:avLst>
              <a:gd fmla="val 0" name="adj"/>
            </a:avLst>
          </a:prstGeom>
          <a:solidFill>
            <a:schemeClr val="lt1">
              <a:alpha val="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3"/>
          <p:cNvGrpSpPr/>
          <p:nvPr/>
        </p:nvGrpSpPr>
        <p:grpSpPr>
          <a:xfrm>
            <a:off x="0" y="654"/>
            <a:ext cx="5153705" cy="6845694"/>
            <a:chOff x="0" y="75"/>
            <a:chExt cx="5153705" cy="5152950"/>
          </a:xfrm>
        </p:grpSpPr>
        <p:sp>
          <p:nvSpPr>
            <p:cNvPr id="19" name="Google Shape;19;p3"/>
            <p:cNvSpPr/>
            <p:nvPr/>
          </p:nvSpPr>
          <p:spPr>
            <a:xfrm rot="-5400000">
              <a:off x="455" y="-225"/>
              <a:ext cx="5152800" cy="5153700"/>
            </a:xfrm>
            <a:prstGeom prst="diagStripe">
              <a:avLst>
                <a:gd fmla="val 50000" name="adj"/>
              </a:avLst>
            </a:prstGeom>
            <a:solidFill>
              <a:schemeClr val="lt1">
                <a:alpha val="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150" y="1145825"/>
              <a:ext cx="3996600" cy="3996900"/>
            </a:xfrm>
            <a:prstGeom prst="diagStripe">
              <a:avLst>
                <a:gd fmla="val 58774" name="adj"/>
              </a:avLst>
            </a:prstGeom>
            <a:solidFill>
              <a:schemeClr val="lt1">
                <a:alpha val="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ctrTitle"/>
          </p:nvPr>
        </p:nvSpPr>
        <p:spPr>
          <a:xfrm>
            <a:off x="3537150" y="2104533"/>
            <a:ext cx="5017500" cy="2105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4" name="Google Shape;24;p3"/>
          <p:cNvSpPr txBox="1"/>
          <p:nvPr>
            <p:ph idx="1" type="subTitle"/>
          </p:nvPr>
        </p:nvSpPr>
        <p:spPr>
          <a:xfrm>
            <a:off x="5083950" y="5233233"/>
            <a:ext cx="3470700" cy="67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5" name="Google Shape;25;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4"/>
          <p:cNvGrpSpPr/>
          <p:nvPr/>
        </p:nvGrpSpPr>
        <p:grpSpPr>
          <a:xfrm>
            <a:off x="4406400" y="0"/>
            <a:ext cx="4737600" cy="6857248"/>
            <a:chOff x="4406400" y="0"/>
            <a:chExt cx="4737600" cy="5143065"/>
          </a:xfrm>
        </p:grpSpPr>
        <p:sp>
          <p:nvSpPr>
            <p:cNvPr id="28" name="Google Shape;28;p4"/>
            <p:cNvSpPr/>
            <p:nvPr/>
          </p:nvSpPr>
          <p:spPr>
            <a:xfrm rot="5400000">
              <a:off x="4408200" y="-1800"/>
              <a:ext cx="4734000" cy="4737600"/>
            </a:xfrm>
            <a:prstGeom prst="diagStripe">
              <a:avLst>
                <a:gd fmla="val 49469"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4841125" y="5700"/>
              <a:ext cx="4298100" cy="4286700"/>
            </a:xfrm>
            <a:prstGeom prst="diagStripe">
              <a:avLst>
                <a:gd fmla="val 0"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5618399" y="123646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flipH="1">
              <a:off x="5849857" y="1443956"/>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5400000">
              <a:off x="5987081" y="246946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a:off x="6222115" y="267695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6675341" y="186201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rot="-5400000">
              <a:off x="6861141" y="2477810"/>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flipH="1">
              <a:off x="7965266" y="269296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8145082" y="330875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7047599" y="309501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7276649" y="3302502"/>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flipH="1">
              <a:off x="7462448" y="3918294"/>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rot="-5400000">
              <a:off x="8102491" y="371847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a:off x="8334533" y="3925960"/>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rot="-5400000">
              <a:off x="8288290" y="433426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
          <p:cNvSpPr txBox="1"/>
          <p:nvPr>
            <p:ph type="title"/>
          </p:nvPr>
        </p:nvSpPr>
        <p:spPr>
          <a:xfrm>
            <a:off x="823850" y="2737333"/>
            <a:ext cx="4587000" cy="1531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grpSp>
        <p:nvGrpSpPr>
          <p:cNvPr id="49" name="Google Shape;49;p5"/>
          <p:cNvGrpSpPr/>
          <p:nvPr/>
        </p:nvGrpSpPr>
        <p:grpSpPr>
          <a:xfrm>
            <a:off x="0" y="507989"/>
            <a:ext cx="1037850" cy="1355017"/>
            <a:chOff x="0" y="381001"/>
            <a:chExt cx="1037850" cy="1016288"/>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txBox="1"/>
          <p:nvPr>
            <p:ph type="title"/>
          </p:nvPr>
        </p:nvSpPr>
        <p:spPr>
          <a:xfrm>
            <a:off x="1297500" y="525000"/>
            <a:ext cx="7038900" cy="121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1297500" y="2090067"/>
            <a:ext cx="7038900" cy="3881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grpSp>
        <p:nvGrpSpPr>
          <p:cNvPr id="56" name="Google Shape;56;p6"/>
          <p:cNvGrpSpPr/>
          <p:nvPr/>
        </p:nvGrpSpPr>
        <p:grpSpPr>
          <a:xfrm>
            <a:off x="0" y="507989"/>
            <a:ext cx="1037850" cy="1355017"/>
            <a:chOff x="0" y="381001"/>
            <a:chExt cx="1037850" cy="1016288"/>
          </a:xfrm>
        </p:grpSpPr>
        <p:sp>
          <p:nvSpPr>
            <p:cNvPr id="57" name="Google Shape;57;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6"/>
          <p:cNvSpPr txBox="1"/>
          <p:nvPr>
            <p:ph type="title"/>
          </p:nvPr>
        </p:nvSpPr>
        <p:spPr>
          <a:xfrm>
            <a:off x="1297500" y="525000"/>
            <a:ext cx="7038900" cy="121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6"/>
          <p:cNvSpPr txBox="1"/>
          <p:nvPr>
            <p:ph idx="1" type="body"/>
          </p:nvPr>
        </p:nvSpPr>
        <p:spPr>
          <a:xfrm>
            <a:off x="1297500" y="2090067"/>
            <a:ext cx="3403200" cy="3881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1" name="Google Shape;61;p6"/>
          <p:cNvSpPr txBox="1"/>
          <p:nvPr>
            <p:ph idx="2" type="body"/>
          </p:nvPr>
        </p:nvSpPr>
        <p:spPr>
          <a:xfrm>
            <a:off x="4933221" y="2090067"/>
            <a:ext cx="3403200" cy="3881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grpSp>
        <p:nvGrpSpPr>
          <p:cNvPr id="64" name="Google Shape;64;p7"/>
          <p:cNvGrpSpPr/>
          <p:nvPr/>
        </p:nvGrpSpPr>
        <p:grpSpPr>
          <a:xfrm>
            <a:off x="0" y="507989"/>
            <a:ext cx="1037850" cy="1355017"/>
            <a:chOff x="0" y="381001"/>
            <a:chExt cx="1037850" cy="1016288"/>
          </a:xfrm>
        </p:grpSpPr>
        <p:sp>
          <p:nvSpPr>
            <p:cNvPr id="65" name="Google Shape;65;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7"/>
          <p:cNvSpPr txBox="1"/>
          <p:nvPr>
            <p:ph type="title"/>
          </p:nvPr>
        </p:nvSpPr>
        <p:spPr>
          <a:xfrm>
            <a:off x="1297500" y="525000"/>
            <a:ext cx="7038900" cy="121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 name="Google Shape;68;p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8"/>
          <p:cNvGrpSpPr/>
          <p:nvPr/>
        </p:nvGrpSpPr>
        <p:grpSpPr>
          <a:xfrm>
            <a:off x="0" y="507989"/>
            <a:ext cx="1037850" cy="1355017"/>
            <a:chOff x="0" y="381001"/>
            <a:chExt cx="1037850" cy="1016288"/>
          </a:xfrm>
        </p:grpSpPr>
        <p:sp>
          <p:nvSpPr>
            <p:cNvPr id="71" name="Google Shape;71;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8"/>
          <p:cNvSpPr txBox="1"/>
          <p:nvPr>
            <p:ph type="title"/>
          </p:nvPr>
        </p:nvSpPr>
        <p:spPr>
          <a:xfrm>
            <a:off x="1297500" y="525000"/>
            <a:ext cx="3798900" cy="199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4" name="Google Shape;74;p8"/>
          <p:cNvSpPr txBox="1"/>
          <p:nvPr>
            <p:ph idx="1" type="body"/>
          </p:nvPr>
        </p:nvSpPr>
        <p:spPr>
          <a:xfrm>
            <a:off x="1297500" y="2630067"/>
            <a:ext cx="3798900" cy="322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 name="Shape 76"/>
        <p:cNvGrpSpPr/>
        <p:nvPr/>
      </p:nvGrpSpPr>
      <p:grpSpPr>
        <a:xfrm>
          <a:off x="0" y="0"/>
          <a:ext cx="0" cy="0"/>
          <a:chOff x="0" y="0"/>
          <a:chExt cx="0" cy="0"/>
        </a:xfrm>
      </p:grpSpPr>
      <p:grpSp>
        <p:nvGrpSpPr>
          <p:cNvPr id="77" name="Google Shape;77;p9"/>
          <p:cNvGrpSpPr/>
          <p:nvPr/>
        </p:nvGrpSpPr>
        <p:grpSpPr>
          <a:xfrm>
            <a:off x="4406400" y="0"/>
            <a:ext cx="4737600" cy="6857829"/>
            <a:chOff x="4406400" y="0"/>
            <a:chExt cx="4737600" cy="5143500"/>
          </a:xfrm>
        </p:grpSpPr>
        <p:sp>
          <p:nvSpPr>
            <p:cNvPr id="78" name="Google Shape;78;p9"/>
            <p:cNvSpPr/>
            <p:nvPr/>
          </p:nvSpPr>
          <p:spPr>
            <a:xfrm rot="5400000">
              <a:off x="4407900" y="-1500"/>
              <a:ext cx="4734600" cy="4737600"/>
            </a:xfrm>
            <a:prstGeom prst="diagStripe">
              <a:avLst>
                <a:gd fmla="val 49469"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rot="5400000">
              <a:off x="4840825" y="6000"/>
              <a:ext cx="4298700" cy="4286700"/>
            </a:xfrm>
            <a:prstGeom prst="diagStripe">
              <a:avLst>
                <a:gd fmla="val 0" name="adj"/>
              </a:avLst>
            </a:prstGeom>
            <a:solidFill>
              <a:schemeClr val="lt1">
                <a:alpha val="19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p:nvPr/>
          </p:nvSpPr>
          <p:spPr>
            <a:xfrm rot="-5400000">
              <a:off x="5618399" y="1236641"/>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
            <p:cNvSpPr/>
            <p:nvPr/>
          </p:nvSpPr>
          <p:spPr>
            <a:xfrm flipH="1">
              <a:off x="5849857" y="144407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
            <p:cNvSpPr/>
            <p:nvPr/>
          </p:nvSpPr>
          <p:spPr>
            <a:xfrm rot="-5400000">
              <a:off x="5987081" y="2469743"/>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9"/>
            <p:cNvSpPr/>
            <p:nvPr/>
          </p:nvSpPr>
          <p:spPr>
            <a:xfrm flipH="1">
              <a:off x="6222115" y="2677179"/>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9"/>
            <p:cNvSpPr/>
            <p:nvPr/>
          </p:nvSpPr>
          <p:spPr>
            <a:xfrm rot="-5400000">
              <a:off x="6675341" y="1862244"/>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9"/>
            <p:cNvSpPr/>
            <p:nvPr/>
          </p:nvSpPr>
          <p:spPr>
            <a:xfrm rot="-5400000">
              <a:off x="6861141" y="2478088"/>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9"/>
            <p:cNvSpPr/>
            <p:nvPr/>
          </p:nvSpPr>
          <p:spPr>
            <a:xfrm flipH="1">
              <a:off x="7965266" y="2693191"/>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
            <p:cNvSpPr/>
            <p:nvPr/>
          </p:nvSpPr>
          <p:spPr>
            <a:xfrm flipH="1">
              <a:off x="8145082" y="3309036"/>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p:nvPr/>
          </p:nvSpPr>
          <p:spPr>
            <a:xfrm rot="-5400000">
              <a:off x="7047599" y="309534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
            <p:cNvSpPr/>
            <p:nvPr/>
          </p:nvSpPr>
          <p:spPr>
            <a:xfrm flipH="1">
              <a:off x="7276649" y="3302781"/>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flipH="1">
              <a:off x="7462448" y="3918625"/>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rot="-5400000">
              <a:off x="8102491" y="3718856"/>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flipH="1">
              <a:off x="8334533" y="3926292"/>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
            <p:cNvSpPr/>
            <p:nvPr/>
          </p:nvSpPr>
          <p:spPr>
            <a:xfrm rot="-5400000">
              <a:off x="8288290" y="4334700"/>
              <a:ext cx="808800" cy="808800"/>
            </a:xfrm>
            <a:prstGeom prst="diagStripe">
              <a:avLst>
                <a:gd fmla="val 50000" name="adj"/>
              </a:avLst>
            </a:prstGeom>
            <a:solidFill>
              <a:schemeClr val="lt1">
                <a:alpha val="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9"/>
          <p:cNvSpPr txBox="1"/>
          <p:nvPr>
            <p:ph type="title"/>
          </p:nvPr>
        </p:nvSpPr>
        <p:spPr>
          <a:xfrm>
            <a:off x="823850" y="1155700"/>
            <a:ext cx="4587000" cy="4694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grpSp>
        <p:nvGrpSpPr>
          <p:cNvPr id="99" name="Google Shape;99;p10"/>
          <p:cNvGrpSpPr/>
          <p:nvPr/>
        </p:nvGrpSpPr>
        <p:grpSpPr>
          <a:xfrm>
            <a:off x="0" y="507989"/>
            <a:ext cx="1037850" cy="1355017"/>
            <a:chOff x="0" y="381001"/>
            <a:chExt cx="1037850" cy="1016288"/>
          </a:xfrm>
        </p:grpSpPr>
        <p:sp>
          <p:nvSpPr>
            <p:cNvPr id="100" name="Google Shape;10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10"/>
          <p:cNvSpPr txBox="1"/>
          <p:nvPr>
            <p:ph type="title"/>
          </p:nvPr>
        </p:nvSpPr>
        <p:spPr>
          <a:xfrm>
            <a:off x="1297500" y="2211100"/>
            <a:ext cx="3036300" cy="2335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3" name="Google Shape;103;p10"/>
          <p:cNvSpPr txBox="1"/>
          <p:nvPr>
            <p:ph idx="1" type="subTitle"/>
          </p:nvPr>
        </p:nvSpPr>
        <p:spPr>
          <a:xfrm>
            <a:off x="1297500" y="4717333"/>
            <a:ext cx="3036300" cy="67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04" name="Google Shape;104;p10"/>
          <p:cNvSpPr txBox="1"/>
          <p:nvPr>
            <p:ph idx="2" type="body"/>
          </p:nvPr>
        </p:nvSpPr>
        <p:spPr>
          <a:xfrm>
            <a:off x="4648200" y="2262133"/>
            <a:ext cx="3676800" cy="3129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5" name="Google Shape;105;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56.png"/><Relationship Id="rId5"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nvSpPr>
        <p:spPr>
          <a:xfrm>
            <a:off x="0" y="1249975"/>
            <a:ext cx="8958900" cy="10710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2400"/>
              <a:buFont typeface="Arial"/>
              <a:buNone/>
            </a:pPr>
            <a:r>
              <a:rPr b="0" i="0" lang="en-US" sz="4000" u="none" cap="none" strike="noStrike">
                <a:solidFill>
                  <a:schemeClr val="dk1"/>
                </a:solidFill>
                <a:latin typeface="Calibri"/>
                <a:ea typeface="Calibri"/>
                <a:cs typeface="Calibri"/>
                <a:sym typeface="Calibri"/>
              </a:rPr>
              <a:t>Forecasting CO2 Level</a:t>
            </a:r>
            <a:endParaRPr b="0" i="0" sz="4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41" name="Google Shape;141;p13"/>
          <p:cNvSpPr txBox="1"/>
          <p:nvPr/>
        </p:nvSpPr>
        <p:spPr>
          <a:xfrm>
            <a:off x="6549000" y="4135075"/>
            <a:ext cx="2595000" cy="24621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73763"/>
                </a:solidFill>
                <a:latin typeface="Arial"/>
                <a:ea typeface="Arial"/>
                <a:cs typeface="Arial"/>
                <a:sym typeface="Arial"/>
              </a:rPr>
              <a:t>Prepared By</a:t>
            </a:r>
            <a:endParaRPr b="1" i="0" sz="1800" u="none" cap="none" strike="noStrike">
              <a:solidFill>
                <a:srgbClr val="07376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73763"/>
              </a:solidFill>
              <a:latin typeface="Arial"/>
              <a:ea typeface="Arial"/>
              <a:cs typeface="Arial"/>
              <a:sym typeface="Arial"/>
            </a:endParaRPr>
          </a:p>
          <a:p>
            <a:pPr indent="-228600" lvl="0" marL="9144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Mr.Alok</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Mrs.Premavathi </a:t>
            </a:r>
            <a:r>
              <a:rPr b="0" i="0" lang="en-US" sz="1400" u="none" cap="none" strike="noStrike">
                <a:solidFill>
                  <a:srgbClr val="000000"/>
                </a:solidFill>
                <a:latin typeface="Arial"/>
                <a:ea typeface="Arial"/>
                <a:cs typeface="Arial"/>
                <a:sym typeface="Arial"/>
              </a:rPr>
              <a:t>Kalliappan</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Ms.Niyati Patel</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Mrs.Sanvee Khot</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Mr.Kunal Mahajan</a:t>
            </a:r>
            <a:endParaRPr b="0" i="0" sz="1400" u="none" cap="none" strike="noStrike">
              <a:solidFill>
                <a:schemeClr val="dk1"/>
              </a:solidFill>
              <a:latin typeface="Arial"/>
              <a:ea typeface="Arial"/>
              <a:cs typeface="Arial"/>
              <a:sym typeface="Arial"/>
            </a:endParaRPr>
          </a:p>
          <a:p>
            <a:pPr indent="-317500" lvl="0" marL="9144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Mrs.Tasleem</a:t>
            </a:r>
            <a:endParaRPr b="0" i="0" sz="1400" u="none" cap="none" strike="noStrike">
              <a:solidFill>
                <a:schemeClr val="dk1"/>
              </a:solidFill>
              <a:latin typeface="Arial"/>
              <a:ea typeface="Arial"/>
              <a:cs typeface="Arial"/>
              <a:sym typeface="Arial"/>
            </a:endParaRPr>
          </a:p>
        </p:txBody>
      </p:sp>
      <p:pic>
        <p:nvPicPr>
          <p:cNvPr id="142" name="Google Shape;142;p13"/>
          <p:cNvPicPr preferRelativeResize="0"/>
          <p:nvPr/>
        </p:nvPicPr>
        <p:blipFill rotWithShape="1">
          <a:blip r:embed="rId3">
            <a:alphaModFix/>
          </a:blip>
          <a:srcRect b="0" l="0" r="0" t="0"/>
          <a:stretch/>
        </p:blipFill>
        <p:spPr>
          <a:xfrm>
            <a:off x="7771754" y="100245"/>
            <a:ext cx="1187050" cy="411359"/>
          </a:xfrm>
          <a:prstGeom prst="rect">
            <a:avLst/>
          </a:prstGeom>
          <a:noFill/>
          <a:ln>
            <a:noFill/>
          </a:ln>
        </p:spPr>
      </p:pic>
      <p:cxnSp>
        <p:nvCxnSpPr>
          <p:cNvPr id="143" name="Google Shape;143;p13"/>
          <p:cNvCxnSpPr/>
          <p:nvPr/>
        </p:nvCxnSpPr>
        <p:spPr>
          <a:xfrm>
            <a:off x="0" y="1160109"/>
            <a:ext cx="9144000" cy="0"/>
          </a:xfrm>
          <a:prstGeom prst="straightConnector1">
            <a:avLst/>
          </a:prstGeom>
          <a:noFill/>
          <a:ln cap="flat" cmpd="sng" w="38100">
            <a:solidFill>
              <a:schemeClr val="accent1"/>
            </a:solidFill>
            <a:prstDash val="solid"/>
            <a:round/>
            <a:headEnd len="sm" w="sm" type="none"/>
            <a:tailEnd len="sm" w="sm" type="none"/>
          </a:ln>
        </p:spPr>
      </p:cxnSp>
      <p:cxnSp>
        <p:nvCxnSpPr>
          <p:cNvPr id="144" name="Google Shape;144;p13"/>
          <p:cNvCxnSpPr/>
          <p:nvPr/>
        </p:nvCxnSpPr>
        <p:spPr>
          <a:xfrm>
            <a:off x="272955" y="4117937"/>
            <a:ext cx="9144000" cy="0"/>
          </a:xfrm>
          <a:prstGeom prst="straightConnector1">
            <a:avLst/>
          </a:prstGeom>
          <a:noFill/>
          <a:ln cap="flat" cmpd="sng" w="38100">
            <a:solidFill>
              <a:schemeClr val="accent1"/>
            </a:solidFill>
            <a:prstDash val="solid"/>
            <a:round/>
            <a:headEnd len="sm" w="sm" type="none"/>
            <a:tailEnd len="sm" w="sm" type="none"/>
          </a:ln>
        </p:spPr>
      </p:cxnSp>
      <p:sp>
        <p:nvSpPr>
          <p:cNvPr id="145" name="Google Shape;145;p13"/>
          <p:cNvSpPr txBox="1"/>
          <p:nvPr/>
        </p:nvSpPr>
        <p:spPr>
          <a:xfrm>
            <a:off x="859809" y="2410872"/>
            <a:ext cx="4503762" cy="156145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2400" u="none" cap="none" strike="noStrike">
                <a:solidFill>
                  <a:schemeClr val="dk1"/>
                </a:solidFill>
                <a:latin typeface="Calibri"/>
                <a:ea typeface="Calibri"/>
                <a:cs typeface="Calibri"/>
                <a:sym typeface="Calibri"/>
              </a:rPr>
              <a:t>Group - </a:t>
            </a:r>
            <a:r>
              <a:rPr b="1" i="0" lang="en-US" sz="2400" u="none" cap="none" strike="noStrike">
                <a:solidFill>
                  <a:schemeClr val="dk1"/>
                </a:solidFill>
                <a:latin typeface="Calibri"/>
                <a:ea typeface="Calibri"/>
                <a:cs typeface="Calibri"/>
                <a:sym typeface="Calibri"/>
              </a:rPr>
              <a:t>6</a:t>
            </a:r>
            <a:endParaRPr/>
          </a:p>
          <a:p>
            <a:pPr indent="0" lvl="0" marL="0" marR="0" rtl="0" algn="l">
              <a:lnSpc>
                <a:spcPct val="90000"/>
              </a:lnSpc>
              <a:spcBef>
                <a:spcPts val="1000"/>
              </a:spcBef>
              <a:spcAft>
                <a:spcPts val="0"/>
              </a:spcAft>
              <a:buNone/>
            </a:pPr>
            <a:r>
              <a:rPr b="0" i="0" lang="en-US" sz="2400" u="none" cap="none" strike="noStrike">
                <a:solidFill>
                  <a:schemeClr val="dk1"/>
                </a:solidFill>
                <a:latin typeface="Calibri"/>
                <a:ea typeface="Calibri"/>
                <a:cs typeface="Calibri"/>
                <a:sym typeface="Calibri"/>
              </a:rPr>
              <a:t>Mentor Name: </a:t>
            </a:r>
            <a:r>
              <a:rPr b="1" i="0" lang="en-US" sz="2400" u="none" cap="none" strike="noStrike">
                <a:solidFill>
                  <a:schemeClr val="dk1"/>
                </a:solidFill>
                <a:latin typeface="Calibri"/>
                <a:ea typeface="Calibri"/>
                <a:cs typeface="Calibri"/>
                <a:sym typeface="Calibri"/>
              </a:rPr>
              <a:t>Mr. Parth</a:t>
            </a:r>
            <a:endParaRPr b="1"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0" i="0" lang="en-US" sz="2400" u="none" cap="none" strike="noStrike">
                <a:solidFill>
                  <a:schemeClr val="dk1"/>
                </a:solidFill>
                <a:latin typeface="Calibri"/>
                <a:ea typeface="Calibri"/>
                <a:cs typeface="Calibri"/>
                <a:sym typeface="Calibri"/>
              </a:rPr>
              <a:t>Date:</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2"/>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231" name="Google Shape;231;p22"/>
          <p:cNvPicPr preferRelativeResize="0"/>
          <p:nvPr/>
        </p:nvPicPr>
        <p:blipFill>
          <a:blip r:embed="rId3">
            <a:alphaModFix/>
          </a:blip>
          <a:stretch>
            <a:fillRect/>
          </a:stretch>
        </p:blipFill>
        <p:spPr>
          <a:xfrm>
            <a:off x="-79975" y="1123850"/>
            <a:ext cx="9073875" cy="5734149"/>
          </a:xfrm>
          <a:prstGeom prst="rect">
            <a:avLst/>
          </a:prstGeom>
          <a:noFill/>
          <a:ln>
            <a:noFill/>
          </a:ln>
        </p:spPr>
      </p:pic>
      <p:sp>
        <p:nvSpPr>
          <p:cNvPr id="232" name="Google Shape;232;p22"/>
          <p:cNvSpPr/>
          <p:nvPr/>
        </p:nvSpPr>
        <p:spPr>
          <a:xfrm>
            <a:off x="56100" y="28050"/>
            <a:ext cx="9073800" cy="757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VISUALIZATION AND DECOMPOSITION OF DATA   </a:t>
            </a:r>
            <a:endParaRPr b="1">
              <a:solidFill>
                <a:srgbClr val="1C4587"/>
              </a:solidFill>
            </a:endParaRPr>
          </a:p>
        </p:txBody>
      </p:sp>
      <p:pic>
        <p:nvPicPr>
          <p:cNvPr id="233" name="Google Shape;233;p22"/>
          <p:cNvPicPr preferRelativeResize="0"/>
          <p:nvPr/>
        </p:nvPicPr>
        <p:blipFill rotWithShape="1">
          <a:blip r:embed="rId4">
            <a:alphaModFix/>
          </a:blip>
          <a:srcRect b="0" l="0" r="0" t="0"/>
          <a:stretch/>
        </p:blipFill>
        <p:spPr>
          <a:xfrm>
            <a:off x="7462204" y="200970"/>
            <a:ext cx="1187050"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3"/>
          <p:cNvSpPr/>
          <p:nvPr/>
        </p:nvSpPr>
        <p:spPr>
          <a:xfrm>
            <a:off x="1865275" y="3071375"/>
            <a:ext cx="4586100" cy="19635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4000">
                <a:solidFill>
                  <a:srgbClr val="1C4587"/>
                </a:solidFill>
              </a:rPr>
              <a:t>Models</a:t>
            </a:r>
            <a:endParaRPr b="1" sz="4000">
              <a:solidFill>
                <a:srgbClr val="1C4587"/>
              </a:solidFill>
            </a:endParaRPr>
          </a:p>
        </p:txBody>
      </p:sp>
      <p:sp>
        <p:nvSpPr>
          <p:cNvPr id="241" name="Google Shape;241;p23"/>
          <p:cNvSpPr/>
          <p:nvPr/>
        </p:nvSpPr>
        <p:spPr>
          <a:xfrm>
            <a:off x="7250675" y="0"/>
            <a:ext cx="1893300" cy="757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3"/>
          <p:cNvPicPr preferRelativeResize="0"/>
          <p:nvPr/>
        </p:nvPicPr>
        <p:blipFill rotWithShape="1">
          <a:blip r:embed="rId3">
            <a:alphaModFix/>
          </a:blip>
          <a:srcRect b="0" l="0" r="0" t="0"/>
          <a:stretch/>
        </p:blipFill>
        <p:spPr>
          <a:xfrm>
            <a:off x="7462200" y="200975"/>
            <a:ext cx="1451700" cy="55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4"/>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50" name="Google Shape;250;p24"/>
          <p:cNvSpPr/>
          <p:nvPr/>
        </p:nvSpPr>
        <p:spPr>
          <a:xfrm>
            <a:off x="28050" y="42075"/>
            <a:ext cx="9144000" cy="5244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743200" rtl="0" algn="l">
              <a:spcBef>
                <a:spcPts val="1000"/>
              </a:spcBef>
              <a:spcAft>
                <a:spcPts val="0"/>
              </a:spcAft>
              <a:buNone/>
            </a:pPr>
            <a:r>
              <a:rPr b="1" lang="en-US" sz="2200">
                <a:solidFill>
                  <a:srgbClr val="1C4587"/>
                </a:solidFill>
                <a:highlight>
                  <a:srgbClr val="FFFFFF"/>
                </a:highlight>
              </a:rPr>
              <a:t>Data Driven models        </a:t>
            </a:r>
            <a:endParaRPr b="1" sz="2200">
              <a:solidFill>
                <a:srgbClr val="1C4587"/>
              </a:solidFill>
              <a:highlight>
                <a:srgbClr val="FFFFFF"/>
              </a:highlight>
            </a:endParaRPr>
          </a:p>
          <a:p>
            <a:pPr indent="0" lvl="0" marL="0" rtl="0" algn="l">
              <a:spcBef>
                <a:spcPts val="0"/>
              </a:spcBef>
              <a:spcAft>
                <a:spcPts val="0"/>
              </a:spcAft>
              <a:buNone/>
            </a:pPr>
            <a:r>
              <a:t/>
            </a:r>
            <a:endParaRPr b="1">
              <a:solidFill>
                <a:srgbClr val="1C4587"/>
              </a:solidFill>
            </a:endParaRPr>
          </a:p>
        </p:txBody>
      </p:sp>
      <p:pic>
        <p:nvPicPr>
          <p:cNvPr id="251" name="Google Shape;251;p24"/>
          <p:cNvPicPr preferRelativeResize="0"/>
          <p:nvPr/>
        </p:nvPicPr>
        <p:blipFill rotWithShape="1">
          <a:blip r:embed="rId3">
            <a:alphaModFix/>
          </a:blip>
          <a:srcRect b="0" l="0" r="0" t="0"/>
          <a:stretch/>
        </p:blipFill>
        <p:spPr>
          <a:xfrm>
            <a:off x="7434154" y="155170"/>
            <a:ext cx="1187050" cy="411359"/>
          </a:xfrm>
          <a:prstGeom prst="rect">
            <a:avLst/>
          </a:prstGeom>
          <a:noFill/>
          <a:ln>
            <a:noFill/>
          </a:ln>
        </p:spPr>
      </p:pic>
      <p:sp>
        <p:nvSpPr>
          <p:cNvPr id="252" name="Google Shape;252;p24"/>
          <p:cNvSpPr/>
          <p:nvPr/>
        </p:nvSpPr>
        <p:spPr>
          <a:xfrm>
            <a:off x="84150" y="569400"/>
            <a:ext cx="2159700" cy="411300"/>
          </a:xfrm>
          <a:prstGeom prst="roundRect">
            <a:avLst>
              <a:gd fmla="val 16667"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None/>
            </a:pPr>
            <a:r>
              <a:rPr b="1" lang="en-US" sz="1950">
                <a:solidFill>
                  <a:srgbClr val="1C4587"/>
                </a:solidFill>
                <a:highlight>
                  <a:srgbClr val="FFFFFF"/>
                </a:highlight>
              </a:rPr>
              <a:t>Moving average</a:t>
            </a:r>
            <a:endParaRPr b="1" sz="1950">
              <a:solidFill>
                <a:srgbClr val="1C4587"/>
              </a:solidFill>
              <a:highlight>
                <a:srgbClr val="FFFFFF"/>
              </a:highlight>
            </a:endParaRPr>
          </a:p>
          <a:p>
            <a:pPr indent="0" lvl="0" marL="0" rtl="0" algn="l">
              <a:spcBef>
                <a:spcPts val="0"/>
              </a:spcBef>
              <a:spcAft>
                <a:spcPts val="0"/>
              </a:spcAft>
              <a:buNone/>
            </a:pPr>
            <a:r>
              <a:t/>
            </a:r>
            <a:endParaRPr b="1">
              <a:solidFill>
                <a:srgbClr val="1C4587"/>
              </a:solidFill>
            </a:endParaRPr>
          </a:p>
        </p:txBody>
      </p:sp>
      <p:pic>
        <p:nvPicPr>
          <p:cNvPr id="253" name="Google Shape;253;p24"/>
          <p:cNvPicPr preferRelativeResize="0"/>
          <p:nvPr/>
        </p:nvPicPr>
        <p:blipFill>
          <a:blip r:embed="rId4">
            <a:alphaModFix/>
          </a:blip>
          <a:stretch>
            <a:fillRect/>
          </a:stretch>
        </p:blipFill>
        <p:spPr>
          <a:xfrm>
            <a:off x="0" y="2089900"/>
            <a:ext cx="9144001" cy="4768101"/>
          </a:xfrm>
          <a:prstGeom prst="rect">
            <a:avLst/>
          </a:prstGeom>
          <a:noFill/>
          <a:ln>
            <a:noFill/>
          </a:ln>
        </p:spPr>
      </p:pic>
      <p:sp>
        <p:nvSpPr>
          <p:cNvPr id="254" name="Google Shape;254;p24"/>
          <p:cNvSpPr/>
          <p:nvPr/>
        </p:nvSpPr>
        <p:spPr>
          <a:xfrm>
            <a:off x="14025" y="1032200"/>
            <a:ext cx="9129900" cy="1006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The emissions mean and the variation in standard deviation vary with time. This shows that the series has a trend. So, it is not a stationary.</a:t>
            </a:r>
            <a:endParaRPr sz="1600">
              <a:solidFill>
                <a:srgbClr val="1C458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62" name="Google Shape;262;p25"/>
          <p:cNvSpPr/>
          <p:nvPr/>
        </p:nvSpPr>
        <p:spPr>
          <a:xfrm>
            <a:off x="28050" y="14025"/>
            <a:ext cx="9116100" cy="633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1000"/>
              </a:spcBef>
              <a:spcAft>
                <a:spcPts val="0"/>
              </a:spcAft>
              <a:buNone/>
            </a:pPr>
            <a:r>
              <a:rPr b="1" lang="en-US" sz="2200">
                <a:solidFill>
                  <a:srgbClr val="1C4587"/>
                </a:solidFill>
                <a:highlight>
                  <a:srgbClr val="FFFFFF"/>
                </a:highlight>
              </a:rPr>
              <a:t>Time Series Decomposition plots    </a:t>
            </a:r>
            <a:endParaRPr b="1" sz="2200">
              <a:solidFill>
                <a:srgbClr val="1C4587"/>
              </a:solidFill>
              <a:highlight>
                <a:srgbClr val="FFFFFF"/>
              </a:highlight>
            </a:endParaRPr>
          </a:p>
          <a:p>
            <a:pPr indent="0" lvl="0" marL="0" rtl="0" algn="l">
              <a:spcBef>
                <a:spcPts val="0"/>
              </a:spcBef>
              <a:spcAft>
                <a:spcPts val="0"/>
              </a:spcAft>
              <a:buNone/>
            </a:pPr>
            <a:r>
              <a:t/>
            </a:r>
            <a:endParaRPr b="1">
              <a:solidFill>
                <a:srgbClr val="1C4587"/>
              </a:solidFill>
            </a:endParaRPr>
          </a:p>
        </p:txBody>
      </p:sp>
      <p:pic>
        <p:nvPicPr>
          <p:cNvPr id="263" name="Google Shape;263;p25"/>
          <p:cNvPicPr preferRelativeResize="0"/>
          <p:nvPr/>
        </p:nvPicPr>
        <p:blipFill rotWithShape="1">
          <a:blip r:embed="rId3">
            <a:alphaModFix/>
          </a:blip>
          <a:srcRect b="0" l="0" r="0" t="0"/>
          <a:stretch/>
        </p:blipFill>
        <p:spPr>
          <a:xfrm>
            <a:off x="7420129" y="236145"/>
            <a:ext cx="1187050" cy="411359"/>
          </a:xfrm>
          <a:prstGeom prst="rect">
            <a:avLst/>
          </a:prstGeom>
          <a:noFill/>
          <a:ln>
            <a:noFill/>
          </a:ln>
        </p:spPr>
      </p:pic>
      <p:pic>
        <p:nvPicPr>
          <p:cNvPr id="264" name="Google Shape;264;p25"/>
          <p:cNvPicPr preferRelativeResize="0"/>
          <p:nvPr/>
        </p:nvPicPr>
        <p:blipFill>
          <a:blip r:embed="rId4">
            <a:alphaModFix/>
          </a:blip>
          <a:stretch>
            <a:fillRect/>
          </a:stretch>
        </p:blipFill>
        <p:spPr>
          <a:xfrm>
            <a:off x="0" y="647500"/>
            <a:ext cx="9105900" cy="621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6"/>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72" name="Google Shape;272;p26"/>
          <p:cNvSpPr/>
          <p:nvPr/>
        </p:nvSpPr>
        <p:spPr>
          <a:xfrm>
            <a:off x="28050" y="42075"/>
            <a:ext cx="9144000" cy="5889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1000"/>
              </a:spcBef>
              <a:spcAft>
                <a:spcPts val="0"/>
              </a:spcAft>
              <a:buNone/>
            </a:pPr>
            <a:r>
              <a:rPr b="1" lang="en-US" sz="2200">
                <a:solidFill>
                  <a:srgbClr val="1C4587"/>
                </a:solidFill>
                <a:highlight>
                  <a:srgbClr val="FFFFFF"/>
                </a:highlight>
              </a:rPr>
              <a:t>Time Series Decomposition plots      </a:t>
            </a:r>
            <a:endParaRPr b="1">
              <a:solidFill>
                <a:srgbClr val="1C4587"/>
              </a:solidFill>
            </a:endParaRPr>
          </a:p>
        </p:txBody>
      </p:sp>
      <p:pic>
        <p:nvPicPr>
          <p:cNvPr id="273" name="Google Shape;273;p26"/>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274" name="Google Shape;274;p26"/>
          <p:cNvPicPr preferRelativeResize="0"/>
          <p:nvPr/>
        </p:nvPicPr>
        <p:blipFill>
          <a:blip r:embed="rId4">
            <a:alphaModFix/>
          </a:blip>
          <a:stretch>
            <a:fillRect/>
          </a:stretch>
        </p:blipFill>
        <p:spPr>
          <a:xfrm>
            <a:off x="0" y="1781225"/>
            <a:ext cx="9143999" cy="5076775"/>
          </a:xfrm>
          <a:prstGeom prst="rect">
            <a:avLst/>
          </a:prstGeom>
          <a:noFill/>
          <a:ln>
            <a:noFill/>
          </a:ln>
        </p:spPr>
      </p:pic>
      <p:sp>
        <p:nvSpPr>
          <p:cNvPr id="275" name="Google Shape;275;p26"/>
          <p:cNvSpPr/>
          <p:nvPr/>
        </p:nvSpPr>
        <p:spPr>
          <a:xfrm>
            <a:off x="70125" y="645125"/>
            <a:ext cx="9073800" cy="1136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From the above decomposition plots, we can see there is a mulitplicative seasonality in our data</a:t>
            </a:r>
            <a:endParaRPr sz="1600">
              <a:solidFill>
                <a:srgbClr val="1C4587"/>
              </a:solidFill>
            </a:endParaRPr>
          </a:p>
          <a:p>
            <a:pPr indent="0" lvl="0" marL="0" rtl="0" algn="l">
              <a:spcBef>
                <a:spcPts val="0"/>
              </a:spcBef>
              <a:spcAft>
                <a:spcPts val="0"/>
              </a:spcAft>
              <a:buNone/>
            </a:pPr>
            <a:r>
              <a:rPr lang="en-US" sz="1600">
                <a:solidFill>
                  <a:srgbClr val="1C4587"/>
                </a:solidFill>
              </a:rPr>
              <a:t>The above plots clearly shows that our data is not stationary.</a:t>
            </a:r>
            <a:endParaRPr sz="1600">
              <a:solidFill>
                <a:srgbClr val="1C4587"/>
              </a:solidFill>
            </a:endParaRPr>
          </a:p>
          <a:p>
            <a:pPr indent="0" lvl="0" marL="0" rtl="0" algn="l">
              <a:spcBef>
                <a:spcPts val="0"/>
              </a:spcBef>
              <a:spcAft>
                <a:spcPts val="0"/>
              </a:spcAft>
              <a:buNone/>
            </a:pPr>
            <a:r>
              <a:rPr lang="en-US" sz="1600">
                <a:solidFill>
                  <a:srgbClr val="1C4587"/>
                </a:solidFill>
              </a:rPr>
              <a:t>The data is seasonal and shows an upward trend.</a:t>
            </a:r>
            <a:endParaRPr sz="1600">
              <a:solidFill>
                <a:srgbClr val="1C4587"/>
              </a:solidFill>
            </a:endParaRPr>
          </a:p>
          <a:p>
            <a:pPr indent="0" lvl="0" marL="0" rtl="0" algn="l">
              <a:spcBef>
                <a:spcPts val="0"/>
              </a:spcBef>
              <a:spcAft>
                <a:spcPts val="0"/>
              </a:spcAft>
              <a:buNone/>
            </a:pPr>
            <a:r>
              <a:t/>
            </a:r>
            <a:endParaRPr>
              <a:solidFill>
                <a:srgbClr val="1C4587"/>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7"/>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83" name="Google Shape;283;p27"/>
          <p:cNvSpPr/>
          <p:nvPr/>
        </p:nvSpPr>
        <p:spPr>
          <a:xfrm>
            <a:off x="42075" y="-28050"/>
            <a:ext cx="9102000" cy="673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2200">
                <a:solidFill>
                  <a:srgbClr val="1C4587"/>
                </a:solidFill>
              </a:rPr>
              <a:t>GRAPHICALLY TESTED STATIONARY     </a:t>
            </a:r>
            <a:endParaRPr b="1" sz="2200">
              <a:solidFill>
                <a:srgbClr val="1C4587"/>
              </a:solidFill>
            </a:endParaRPr>
          </a:p>
        </p:txBody>
      </p:sp>
      <p:pic>
        <p:nvPicPr>
          <p:cNvPr id="284" name="Google Shape;284;p27"/>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285" name="Google Shape;285;p27"/>
          <p:cNvPicPr preferRelativeResize="0"/>
          <p:nvPr/>
        </p:nvPicPr>
        <p:blipFill>
          <a:blip r:embed="rId4">
            <a:alphaModFix/>
          </a:blip>
          <a:stretch>
            <a:fillRect/>
          </a:stretch>
        </p:blipFill>
        <p:spPr>
          <a:xfrm>
            <a:off x="0" y="2038250"/>
            <a:ext cx="9101999" cy="4819750"/>
          </a:xfrm>
          <a:prstGeom prst="rect">
            <a:avLst/>
          </a:prstGeom>
          <a:noFill/>
          <a:ln>
            <a:noFill/>
          </a:ln>
        </p:spPr>
      </p:pic>
      <p:sp>
        <p:nvSpPr>
          <p:cNvPr id="286" name="Google Shape;286;p27"/>
          <p:cNvSpPr/>
          <p:nvPr/>
        </p:nvSpPr>
        <p:spPr>
          <a:xfrm>
            <a:off x="1248175" y="911600"/>
            <a:ext cx="4137300" cy="841500"/>
          </a:xfrm>
          <a:prstGeom prst="roundRect">
            <a:avLst>
              <a:gd fmla="val 16667"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600">
                <a:solidFill>
                  <a:srgbClr val="1C4587"/>
                </a:solidFill>
              </a:rPr>
              <a:t>TestStationaryPlot</a:t>
            </a:r>
            <a:endParaRPr b="1" sz="2600">
              <a:solidFill>
                <a:srgbClr val="1C458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8"/>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94" name="Google Shape;294;p28"/>
          <p:cNvSpPr/>
          <p:nvPr/>
        </p:nvSpPr>
        <p:spPr>
          <a:xfrm>
            <a:off x="28050" y="14025"/>
            <a:ext cx="9116100" cy="631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TEST STATIONARY USING DICKEY-FULLER    </a:t>
            </a:r>
            <a:endParaRPr b="1" sz="2200">
              <a:solidFill>
                <a:srgbClr val="1C4587"/>
              </a:solidFill>
            </a:endParaRPr>
          </a:p>
        </p:txBody>
      </p:sp>
      <p:pic>
        <p:nvPicPr>
          <p:cNvPr id="295" name="Google Shape;295;p28"/>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296" name="Google Shape;296;p28"/>
          <p:cNvPicPr preferRelativeResize="0"/>
          <p:nvPr/>
        </p:nvPicPr>
        <p:blipFill>
          <a:blip r:embed="rId4">
            <a:alphaModFix/>
          </a:blip>
          <a:stretch>
            <a:fillRect/>
          </a:stretch>
        </p:blipFill>
        <p:spPr>
          <a:xfrm>
            <a:off x="14100" y="1192075"/>
            <a:ext cx="9144001" cy="478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ph type="title"/>
          </p:nvPr>
        </p:nvSpPr>
        <p:spPr>
          <a:xfrm>
            <a:off x="-56097"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9"/>
          <p:cNvSpPr/>
          <p:nvPr/>
        </p:nvSpPr>
        <p:spPr>
          <a:xfrm>
            <a:off x="84150" y="869525"/>
            <a:ext cx="8092200" cy="1168800"/>
          </a:xfrm>
          <a:prstGeom prst="rect">
            <a:avLst/>
          </a:prstGeom>
          <a:solidFill>
            <a:schemeClr val="lt1"/>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DD7E6B"/>
                </a:solidFill>
              </a:rPr>
              <a:t>TO TRANSFORM THE DATASET INTO STATIONARY</a:t>
            </a:r>
            <a:endParaRPr b="1" sz="2200">
              <a:solidFill>
                <a:srgbClr val="DD7E6B"/>
              </a:solidFill>
            </a:endParaRPr>
          </a:p>
        </p:txBody>
      </p:sp>
      <p:sp>
        <p:nvSpPr>
          <p:cNvPr id="304" name="Google Shape;304;p29"/>
          <p:cNvSpPr/>
          <p:nvPr/>
        </p:nvSpPr>
        <p:spPr>
          <a:xfrm>
            <a:off x="448800" y="2038325"/>
            <a:ext cx="7027800" cy="1977600"/>
          </a:xfrm>
          <a:prstGeom prst="roundRect">
            <a:avLst>
              <a:gd fmla="val 16667"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accent5"/>
                </a:solidFill>
              </a:rPr>
              <a:t>The most common method of dealing with both trend and seasonality is differencing</a:t>
            </a:r>
            <a:endParaRPr b="1" sz="2200">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0"/>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12" name="Google Shape;312;p30"/>
          <p:cNvSpPr/>
          <p:nvPr/>
        </p:nvSpPr>
        <p:spPr>
          <a:xfrm>
            <a:off x="14025" y="-14025"/>
            <a:ext cx="9129900" cy="757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Eliminating trend and seasonality: Differencing    </a:t>
            </a:r>
            <a:endParaRPr b="1" sz="2200">
              <a:solidFill>
                <a:srgbClr val="1C4587"/>
              </a:solidFill>
            </a:endParaRPr>
          </a:p>
        </p:txBody>
      </p:sp>
      <p:pic>
        <p:nvPicPr>
          <p:cNvPr id="313" name="Google Shape;313;p30"/>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314" name="Google Shape;314;p30"/>
          <p:cNvPicPr preferRelativeResize="0"/>
          <p:nvPr/>
        </p:nvPicPr>
        <p:blipFill>
          <a:blip r:embed="rId4">
            <a:alphaModFix/>
          </a:blip>
          <a:stretch>
            <a:fillRect/>
          </a:stretch>
        </p:blipFill>
        <p:spPr>
          <a:xfrm>
            <a:off x="0" y="1918250"/>
            <a:ext cx="9143999" cy="4819750"/>
          </a:xfrm>
          <a:prstGeom prst="rect">
            <a:avLst/>
          </a:prstGeom>
          <a:noFill/>
          <a:ln>
            <a:noFill/>
          </a:ln>
        </p:spPr>
      </p:pic>
      <p:sp>
        <p:nvSpPr>
          <p:cNvPr id="315" name="Google Shape;315;p30"/>
          <p:cNvSpPr/>
          <p:nvPr/>
        </p:nvSpPr>
        <p:spPr>
          <a:xfrm>
            <a:off x="7050" y="825048"/>
            <a:ext cx="9129900" cy="1093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The first difference improves the stationarity of the series significantly.We also used the seasonal difference to remove the seasonality of the data and see how that impacts stationarity of the data.¶</a:t>
            </a:r>
            <a:endParaRPr sz="1600">
              <a:solidFill>
                <a:srgbClr val="1C458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1"/>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23" name="Google Shape;323;p31"/>
          <p:cNvSpPr/>
          <p:nvPr/>
        </p:nvSpPr>
        <p:spPr>
          <a:xfrm>
            <a:off x="14025" y="-14025"/>
            <a:ext cx="9129900" cy="771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Eliminating trend and seasonality: Differencing   </a:t>
            </a:r>
            <a:endParaRPr>
              <a:solidFill>
                <a:srgbClr val="1C4587"/>
              </a:solidFill>
            </a:endParaRPr>
          </a:p>
        </p:txBody>
      </p:sp>
      <p:pic>
        <p:nvPicPr>
          <p:cNvPr id="324" name="Google Shape;324;p31"/>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325" name="Google Shape;325;p31"/>
          <p:cNvPicPr preferRelativeResize="0"/>
          <p:nvPr/>
        </p:nvPicPr>
        <p:blipFill>
          <a:blip r:embed="rId4">
            <a:alphaModFix/>
          </a:blip>
          <a:stretch>
            <a:fillRect/>
          </a:stretch>
        </p:blipFill>
        <p:spPr>
          <a:xfrm>
            <a:off x="0" y="757276"/>
            <a:ext cx="9144001" cy="613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id="150" name="Google Shape;150;p14"/>
          <p:cNvPicPr preferRelativeResize="0"/>
          <p:nvPr/>
        </p:nvPicPr>
        <p:blipFill rotWithShape="1">
          <a:blip r:embed="rId3">
            <a:alphaModFix/>
          </a:blip>
          <a:srcRect b="0" l="0" r="0" t="0"/>
          <a:stretch/>
        </p:blipFill>
        <p:spPr>
          <a:xfrm>
            <a:off x="7564204" y="468145"/>
            <a:ext cx="1187050" cy="411359"/>
          </a:xfrm>
          <a:prstGeom prst="rect">
            <a:avLst/>
          </a:prstGeom>
          <a:noFill/>
          <a:ln>
            <a:noFill/>
          </a:ln>
        </p:spPr>
      </p:pic>
      <p:graphicFrame>
        <p:nvGraphicFramePr>
          <p:cNvPr id="151" name="Google Shape;151;p14"/>
          <p:cNvGraphicFramePr/>
          <p:nvPr/>
        </p:nvGraphicFramePr>
        <p:xfrm>
          <a:off x="409433" y="1400716"/>
          <a:ext cx="3000000" cy="3000000"/>
        </p:xfrm>
        <a:graphic>
          <a:graphicData uri="http://schemas.openxmlformats.org/drawingml/2006/table">
            <a:tbl>
              <a:tblPr firstRow="1">
                <a:noFill/>
                <a:tableStyleId>{EF3CF5DE-8FD3-42DD-94C4-FBE3207EA4BD}</a:tableStyleId>
              </a:tblPr>
              <a:tblGrid>
                <a:gridCol w="8488900"/>
              </a:tblGrid>
              <a:tr h="602250">
                <a:tc>
                  <a:txBody>
                    <a:bodyPr/>
                    <a:lstStyle/>
                    <a:p>
                      <a:pPr indent="0" lvl="0" marL="0" marR="0" rtl="0" algn="ctr">
                        <a:lnSpc>
                          <a:spcPct val="100000"/>
                        </a:lnSpc>
                        <a:spcBef>
                          <a:spcPts val="0"/>
                        </a:spcBef>
                        <a:spcAft>
                          <a:spcPts val="0"/>
                        </a:spcAft>
                        <a:buNone/>
                      </a:pPr>
                      <a:r>
                        <a:rPr lang="en-US" sz="4000" u="none" cap="none" strike="noStrike"/>
                        <a:t>Business Problem</a:t>
                      </a:r>
                      <a:endParaRPr sz="4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2" name="Google Shape;152;p14"/>
          <p:cNvSpPr txBox="1"/>
          <p:nvPr/>
        </p:nvSpPr>
        <p:spPr>
          <a:xfrm>
            <a:off x="225083" y="2981510"/>
            <a:ext cx="852617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To forecast Co2 levels for an organization so that the organization can follow government norms with respect to Co2 emission levels</a:t>
            </a:r>
            <a:r>
              <a:rPr b="1"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2"/>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33" name="Google Shape;333;p32"/>
          <p:cNvSpPr/>
          <p:nvPr/>
        </p:nvSpPr>
        <p:spPr>
          <a:xfrm>
            <a:off x="14025" y="0"/>
            <a:ext cx="9129900" cy="659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 </a:t>
            </a:r>
            <a:r>
              <a:rPr b="1" lang="en-US" sz="2200">
                <a:solidFill>
                  <a:srgbClr val="1C4587"/>
                </a:solidFill>
              </a:rPr>
              <a:t>Eliminating trend and seasonality: Differencing      </a:t>
            </a:r>
            <a:endParaRPr b="1">
              <a:solidFill>
                <a:srgbClr val="1C4587"/>
              </a:solidFill>
            </a:endParaRPr>
          </a:p>
        </p:txBody>
      </p:sp>
      <p:pic>
        <p:nvPicPr>
          <p:cNvPr id="334" name="Google Shape;334;p32"/>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335" name="Google Shape;335;p32"/>
          <p:cNvPicPr preferRelativeResize="0"/>
          <p:nvPr/>
        </p:nvPicPr>
        <p:blipFill>
          <a:blip r:embed="rId4">
            <a:alphaModFix/>
          </a:blip>
          <a:stretch>
            <a:fillRect/>
          </a:stretch>
        </p:blipFill>
        <p:spPr>
          <a:xfrm>
            <a:off x="0" y="659100"/>
            <a:ext cx="9144001" cy="619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3"/>
          <p:cNvSpPr/>
          <p:nvPr/>
        </p:nvSpPr>
        <p:spPr>
          <a:xfrm>
            <a:off x="182325" y="855500"/>
            <a:ext cx="8025600" cy="10518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accent6"/>
                </a:solidFill>
              </a:rPr>
              <a:t>FIND OPTIMAL PARAMETERS AND BUILD ARIMA MODEL.</a:t>
            </a:r>
            <a:endParaRPr b="1" sz="2200">
              <a:solidFill>
                <a:schemeClr val="accent6"/>
              </a:solidFill>
            </a:endParaRPr>
          </a:p>
        </p:txBody>
      </p:sp>
      <p:sp>
        <p:nvSpPr>
          <p:cNvPr id="343" name="Google Shape;343;p33"/>
          <p:cNvSpPr/>
          <p:nvPr/>
        </p:nvSpPr>
        <p:spPr>
          <a:xfrm>
            <a:off x="182325" y="2286000"/>
            <a:ext cx="7938000" cy="1332300"/>
          </a:xfrm>
          <a:prstGeom prst="roundRect">
            <a:avLst>
              <a:gd fmla="val 16667" name="adj"/>
            </a:avLst>
          </a:prstGeom>
          <a:solidFill>
            <a:schemeClr val="lt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4A86E8"/>
                </a:solidFill>
              </a:rPr>
              <a:t>1.Number of Auto-Regressive (AR) terms (p)</a:t>
            </a:r>
            <a:endParaRPr sz="1800">
              <a:solidFill>
                <a:srgbClr val="4A86E8"/>
              </a:solidFill>
            </a:endParaRPr>
          </a:p>
          <a:p>
            <a:pPr indent="0" lvl="0" marL="0" rtl="0" algn="l">
              <a:spcBef>
                <a:spcPts val="0"/>
              </a:spcBef>
              <a:spcAft>
                <a:spcPts val="0"/>
              </a:spcAft>
              <a:buNone/>
            </a:pPr>
            <a:r>
              <a:rPr lang="en-US" sz="1800">
                <a:solidFill>
                  <a:srgbClr val="4A86E8"/>
                </a:solidFill>
              </a:rPr>
              <a:t>2.Number of Moving Average(MA) terms (q)</a:t>
            </a:r>
            <a:endParaRPr sz="1800">
              <a:solidFill>
                <a:srgbClr val="4A86E8"/>
              </a:solidFill>
            </a:endParaRPr>
          </a:p>
          <a:p>
            <a:pPr indent="0" lvl="0" marL="0" rtl="0" algn="l">
              <a:spcBef>
                <a:spcPts val="0"/>
              </a:spcBef>
              <a:spcAft>
                <a:spcPts val="0"/>
              </a:spcAft>
              <a:buNone/>
            </a:pPr>
            <a:r>
              <a:rPr lang="en-US" sz="1800">
                <a:solidFill>
                  <a:srgbClr val="4A86E8"/>
                </a:solidFill>
              </a:rPr>
              <a:t>3.Number of Differences (d)</a:t>
            </a:r>
            <a:endParaRPr sz="1800">
              <a:solidFill>
                <a:srgbClr val="4A86E8"/>
              </a:solidFill>
            </a:endParaRPr>
          </a:p>
          <a:p>
            <a:pPr indent="0" lvl="0" marL="0" rtl="0" algn="l">
              <a:spcBef>
                <a:spcPts val="0"/>
              </a:spcBef>
              <a:spcAft>
                <a:spcPts val="0"/>
              </a:spcAft>
              <a:buNone/>
            </a:pPr>
            <a:r>
              <a:t/>
            </a:r>
            <a:endParaRPr sz="1800">
              <a:solidFill>
                <a:srgbClr val="4A86E8"/>
              </a:solidFill>
            </a:endParaRPr>
          </a:p>
        </p:txBody>
      </p:sp>
      <p:sp>
        <p:nvSpPr>
          <p:cNvPr id="344" name="Google Shape;344;p33"/>
          <p:cNvSpPr/>
          <p:nvPr/>
        </p:nvSpPr>
        <p:spPr>
          <a:xfrm>
            <a:off x="238425" y="3997000"/>
            <a:ext cx="7825800" cy="13884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0B5394"/>
                </a:solidFill>
              </a:rPr>
              <a:t>Plot the ACF and PACF charts and find the optimal parameters</a:t>
            </a:r>
            <a:endParaRPr b="1" sz="2200">
              <a:solidFill>
                <a:srgbClr val="0B5394"/>
              </a:solidFill>
            </a:endParaRPr>
          </a:p>
        </p:txBody>
      </p:sp>
      <p:sp>
        <p:nvSpPr>
          <p:cNvPr id="345" name="Google Shape;345;p33"/>
          <p:cNvSpPr/>
          <p:nvPr/>
        </p:nvSpPr>
        <p:spPr>
          <a:xfrm>
            <a:off x="350625" y="5651900"/>
            <a:ext cx="7713600" cy="1051800"/>
          </a:xfrm>
          <a:prstGeom prst="roundRect">
            <a:avLst>
              <a:gd fmla="val 16667" name="adj"/>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4A86E8"/>
                </a:solidFill>
              </a:rPr>
              <a:t>It is a measure of the correlation between the the time series (ts) with a lagged version of itself.</a:t>
            </a:r>
            <a:endParaRPr sz="1800">
              <a:solidFill>
                <a:srgbClr val="4A86E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4"/>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53" name="Google Shape;353;p34"/>
          <p:cNvSpPr/>
          <p:nvPr/>
        </p:nvSpPr>
        <p:spPr>
          <a:xfrm>
            <a:off x="14025" y="14025"/>
            <a:ext cx="9129900" cy="687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743200" rtl="0" algn="l">
              <a:spcBef>
                <a:spcPts val="1000"/>
              </a:spcBef>
              <a:spcAft>
                <a:spcPts val="0"/>
              </a:spcAft>
              <a:buNone/>
            </a:pPr>
            <a:r>
              <a:rPr b="1" lang="en-US" sz="2200">
                <a:solidFill>
                  <a:srgbClr val="1C4587"/>
                </a:solidFill>
                <a:highlight>
                  <a:srgbClr val="FFFFFF"/>
                </a:highlight>
              </a:rPr>
              <a:t>ACF and PACF plots     </a:t>
            </a:r>
            <a:endParaRPr b="1" sz="2200">
              <a:solidFill>
                <a:srgbClr val="1C4587"/>
              </a:solidFill>
              <a:highlight>
                <a:srgbClr val="FFFFFF"/>
              </a:highlight>
            </a:endParaRPr>
          </a:p>
          <a:p>
            <a:pPr indent="0" lvl="0" marL="0" rtl="0" algn="l">
              <a:spcBef>
                <a:spcPts val="0"/>
              </a:spcBef>
              <a:spcAft>
                <a:spcPts val="0"/>
              </a:spcAft>
              <a:buNone/>
            </a:pPr>
            <a:r>
              <a:t/>
            </a:r>
            <a:endParaRPr b="1">
              <a:solidFill>
                <a:srgbClr val="1C4587"/>
              </a:solidFill>
            </a:endParaRPr>
          </a:p>
        </p:txBody>
      </p:sp>
      <p:pic>
        <p:nvPicPr>
          <p:cNvPr id="354" name="Google Shape;354;p34"/>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pic>
        <p:nvPicPr>
          <p:cNvPr id="355" name="Google Shape;355;p34"/>
          <p:cNvPicPr preferRelativeResize="0"/>
          <p:nvPr/>
        </p:nvPicPr>
        <p:blipFill>
          <a:blip r:embed="rId4">
            <a:alphaModFix/>
          </a:blip>
          <a:stretch>
            <a:fillRect/>
          </a:stretch>
        </p:blipFill>
        <p:spPr>
          <a:xfrm>
            <a:off x="0" y="701325"/>
            <a:ext cx="9129900" cy="6212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5"/>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63" name="Google Shape;363;p35"/>
          <p:cNvSpPr/>
          <p:nvPr/>
        </p:nvSpPr>
        <p:spPr>
          <a:xfrm>
            <a:off x="-28050" y="28050"/>
            <a:ext cx="9144000" cy="663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3657600" rtl="0" algn="l">
              <a:spcBef>
                <a:spcPts val="0"/>
              </a:spcBef>
              <a:spcAft>
                <a:spcPts val="0"/>
              </a:spcAft>
              <a:buNone/>
            </a:pPr>
            <a:r>
              <a:rPr b="1" lang="en-US" sz="2200">
                <a:solidFill>
                  <a:srgbClr val="1C4587"/>
                </a:solidFill>
              </a:rPr>
              <a:t>GRID SEARCH     </a:t>
            </a:r>
            <a:endParaRPr b="1" sz="2200">
              <a:solidFill>
                <a:srgbClr val="1C4587"/>
              </a:solidFill>
            </a:endParaRPr>
          </a:p>
        </p:txBody>
      </p:sp>
      <p:pic>
        <p:nvPicPr>
          <p:cNvPr id="364" name="Google Shape;364;p35"/>
          <p:cNvPicPr preferRelativeResize="0"/>
          <p:nvPr/>
        </p:nvPicPr>
        <p:blipFill rotWithShape="1">
          <a:blip r:embed="rId3">
            <a:alphaModFix/>
          </a:blip>
          <a:srcRect b="0" l="0" r="0" t="0"/>
          <a:stretch/>
        </p:blipFill>
        <p:spPr>
          <a:xfrm>
            <a:off x="7537779" y="155170"/>
            <a:ext cx="1187050" cy="411359"/>
          </a:xfrm>
          <a:prstGeom prst="rect">
            <a:avLst/>
          </a:prstGeom>
          <a:noFill/>
          <a:ln>
            <a:noFill/>
          </a:ln>
        </p:spPr>
      </p:pic>
      <p:sp>
        <p:nvSpPr>
          <p:cNvPr id="365" name="Google Shape;365;p35"/>
          <p:cNvSpPr/>
          <p:nvPr/>
        </p:nvSpPr>
        <p:spPr>
          <a:xfrm>
            <a:off x="56100" y="813425"/>
            <a:ext cx="9060000" cy="1107900"/>
          </a:xfrm>
          <a:prstGeom prst="roundRect">
            <a:avLst>
              <a:gd fmla="val 16667" name="adj"/>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To find the optimal parameters for ARIMA models using the graphical method is not trivial and it is time consuming. We will select the optimal parameter values systematically using the grid search (hyperparameter optimization) method. The grid search iteratively explore different combinations of the parameters</a:t>
            </a:r>
            <a:r>
              <a:rPr lang="en-US">
                <a:solidFill>
                  <a:srgbClr val="1C4587"/>
                </a:solidFill>
              </a:rPr>
              <a:t>.</a:t>
            </a:r>
            <a:endParaRPr>
              <a:solidFill>
                <a:srgbClr val="1C4587"/>
              </a:solidFill>
            </a:endParaRPr>
          </a:p>
        </p:txBody>
      </p:sp>
      <p:pic>
        <p:nvPicPr>
          <p:cNvPr id="366" name="Google Shape;366;p35"/>
          <p:cNvPicPr preferRelativeResize="0"/>
          <p:nvPr/>
        </p:nvPicPr>
        <p:blipFill>
          <a:blip r:embed="rId4">
            <a:alphaModFix/>
          </a:blip>
          <a:stretch>
            <a:fillRect/>
          </a:stretch>
        </p:blipFill>
        <p:spPr>
          <a:xfrm>
            <a:off x="14100" y="2168225"/>
            <a:ext cx="9143999" cy="2904412"/>
          </a:xfrm>
          <a:prstGeom prst="rect">
            <a:avLst/>
          </a:prstGeom>
          <a:noFill/>
          <a:ln>
            <a:noFill/>
          </a:ln>
        </p:spPr>
      </p:pic>
      <p:sp>
        <p:nvSpPr>
          <p:cNvPr id="367" name="Google Shape;367;p35"/>
          <p:cNvSpPr/>
          <p:nvPr/>
        </p:nvSpPr>
        <p:spPr>
          <a:xfrm>
            <a:off x="350625" y="5371400"/>
            <a:ext cx="8695200" cy="1486500"/>
          </a:xfrm>
          <a:prstGeom prst="roundRect">
            <a:avLst>
              <a:gd fmla="val 16667" name="adj"/>
            </a:avLst>
          </a:pr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The order argument specifies the (p, d, q) parameters, while the seasonal_order argument specifies the (P, D, Q, S) seasonal component of the Seasonal ARIMA model. After fitting each SARIMAX()model, the code prints out its respective AIC score</a:t>
            </a:r>
            <a:endParaRPr sz="1600"/>
          </a:p>
          <a:p>
            <a:pPr indent="0" lvl="0" marL="0" rtl="0" algn="l">
              <a:spcBef>
                <a:spcPts val="0"/>
              </a:spcBef>
              <a:spcAft>
                <a:spcPts val="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6"/>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75" name="Google Shape;375;p36"/>
          <p:cNvSpPr/>
          <p:nvPr/>
        </p:nvSpPr>
        <p:spPr>
          <a:xfrm>
            <a:off x="14025" y="-28050"/>
            <a:ext cx="9144000" cy="729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            AIC (Akaike Information Criterion) value       </a:t>
            </a:r>
            <a:endParaRPr b="1" sz="2200">
              <a:solidFill>
                <a:srgbClr val="1C4587"/>
              </a:solidFill>
            </a:endParaRPr>
          </a:p>
        </p:txBody>
      </p:sp>
      <p:pic>
        <p:nvPicPr>
          <p:cNvPr id="376" name="Google Shape;376;p36"/>
          <p:cNvPicPr preferRelativeResize="0"/>
          <p:nvPr/>
        </p:nvPicPr>
        <p:blipFill rotWithShape="1">
          <a:blip r:embed="rId3">
            <a:alphaModFix/>
          </a:blip>
          <a:srcRect b="0" l="0" r="0" t="0"/>
          <a:stretch/>
        </p:blipFill>
        <p:spPr>
          <a:xfrm>
            <a:off x="7462204" y="155170"/>
            <a:ext cx="1187050" cy="411359"/>
          </a:xfrm>
          <a:prstGeom prst="rect">
            <a:avLst/>
          </a:prstGeom>
          <a:noFill/>
          <a:ln>
            <a:noFill/>
          </a:ln>
        </p:spPr>
      </p:pic>
      <p:sp>
        <p:nvSpPr>
          <p:cNvPr id="377" name="Google Shape;377;p36"/>
          <p:cNvSpPr/>
          <p:nvPr/>
        </p:nvSpPr>
        <p:spPr>
          <a:xfrm>
            <a:off x="42075" y="855500"/>
            <a:ext cx="8891700" cy="1093800"/>
          </a:xfrm>
          <a:prstGeom prst="roundRect">
            <a:avLst>
              <a:gd fmla="val 16667"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AIC will choose the best model from a set(The “best” model will be the one that neither under-fits nor over-fits.),then consider running a hypothesis test to figure out the relationship between the variables in your model and the outcome of interest.</a:t>
            </a:r>
            <a:endParaRPr sz="1600">
              <a:solidFill>
                <a:srgbClr val="1C4587"/>
              </a:solidFill>
            </a:endParaRPr>
          </a:p>
        </p:txBody>
      </p:sp>
      <p:pic>
        <p:nvPicPr>
          <p:cNvPr id="378" name="Google Shape;378;p36"/>
          <p:cNvPicPr preferRelativeResize="0"/>
          <p:nvPr/>
        </p:nvPicPr>
        <p:blipFill>
          <a:blip r:embed="rId4">
            <a:alphaModFix/>
          </a:blip>
          <a:stretch>
            <a:fillRect/>
          </a:stretch>
        </p:blipFill>
        <p:spPr>
          <a:xfrm>
            <a:off x="14025" y="2103550"/>
            <a:ext cx="9143999" cy="482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7"/>
          <p:cNvSpPr/>
          <p:nvPr/>
        </p:nvSpPr>
        <p:spPr>
          <a:xfrm>
            <a:off x="0" y="925600"/>
            <a:ext cx="9144000" cy="2126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1C4587"/>
                </a:solidFill>
              </a:rPr>
              <a:t>The co2 column shows the weight (i.e. importance) of each feature and how each one impacts the time series. The P&gt;|z| column informs us of the significance of each feature weight. Here, each weight has a p-value close to 0, so it is reasonable to include the features in our model</a:t>
            </a:r>
            <a:r>
              <a:rPr lang="en-US" sz="2000">
                <a:solidFill>
                  <a:schemeClr val="accent5"/>
                </a:solidFill>
              </a:rPr>
              <a:t>.</a:t>
            </a:r>
            <a:endParaRPr sz="2000">
              <a:solidFill>
                <a:schemeClr val="accent5"/>
              </a:solidFill>
            </a:endParaRPr>
          </a:p>
        </p:txBody>
      </p:sp>
      <p:sp>
        <p:nvSpPr>
          <p:cNvPr id="386" name="Google Shape;386;p37"/>
          <p:cNvSpPr/>
          <p:nvPr/>
        </p:nvSpPr>
        <p:spPr>
          <a:xfrm>
            <a:off x="270600" y="3702500"/>
            <a:ext cx="8372700" cy="16830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9900FF"/>
                </a:solidFill>
              </a:rPr>
              <a:t>Get a line plot of the residual errors, suggesting that there may still be some trend information not captured by the model.</a:t>
            </a:r>
            <a:endParaRPr sz="2000">
              <a:solidFill>
                <a:srgbClr val="9900FF"/>
              </a:solidFill>
            </a:endParaRPr>
          </a:p>
        </p:txBody>
      </p:sp>
      <p:sp>
        <p:nvSpPr>
          <p:cNvPr id="387" name="Google Shape;387;p37"/>
          <p:cNvSpPr/>
          <p:nvPr/>
        </p:nvSpPr>
        <p:spPr>
          <a:xfrm>
            <a:off x="6703725" y="0"/>
            <a:ext cx="24402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37"/>
          <p:cNvPicPr preferRelativeResize="0"/>
          <p:nvPr/>
        </p:nvPicPr>
        <p:blipFill rotWithShape="1">
          <a:blip r:embed="rId3">
            <a:alphaModFix/>
          </a:blip>
          <a:srcRect b="0" l="0" r="0" t="0"/>
          <a:stretch/>
        </p:blipFill>
        <p:spPr>
          <a:xfrm>
            <a:off x="7147700" y="155175"/>
            <a:ext cx="1323125" cy="489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8"/>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96" name="Google Shape;396;p38"/>
          <p:cNvSpPr/>
          <p:nvPr/>
        </p:nvSpPr>
        <p:spPr>
          <a:xfrm>
            <a:off x="6970200" y="70125"/>
            <a:ext cx="2019600" cy="47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38"/>
          <p:cNvPicPr preferRelativeResize="0"/>
          <p:nvPr/>
        </p:nvPicPr>
        <p:blipFill rotWithShape="1">
          <a:blip r:embed="rId3">
            <a:alphaModFix/>
          </a:blip>
          <a:srcRect b="0" l="0" r="0" t="0"/>
          <a:stretch/>
        </p:blipFill>
        <p:spPr>
          <a:xfrm>
            <a:off x="7294738" y="91775"/>
            <a:ext cx="1370525" cy="474750"/>
          </a:xfrm>
          <a:prstGeom prst="rect">
            <a:avLst/>
          </a:prstGeom>
          <a:noFill/>
          <a:ln>
            <a:noFill/>
          </a:ln>
        </p:spPr>
      </p:pic>
      <p:pic>
        <p:nvPicPr>
          <p:cNvPr id="398" name="Google Shape;398;p38"/>
          <p:cNvPicPr preferRelativeResize="0"/>
          <p:nvPr/>
        </p:nvPicPr>
        <p:blipFill>
          <a:blip r:embed="rId4">
            <a:alphaModFix/>
          </a:blip>
          <a:stretch>
            <a:fillRect/>
          </a:stretch>
        </p:blipFill>
        <p:spPr>
          <a:xfrm>
            <a:off x="0" y="1963425"/>
            <a:ext cx="9144001" cy="4894575"/>
          </a:xfrm>
          <a:prstGeom prst="rect">
            <a:avLst/>
          </a:prstGeom>
          <a:noFill/>
          <a:ln>
            <a:noFill/>
          </a:ln>
        </p:spPr>
      </p:pic>
      <p:sp>
        <p:nvSpPr>
          <p:cNvPr id="399" name="Google Shape;399;p38"/>
          <p:cNvSpPr/>
          <p:nvPr/>
        </p:nvSpPr>
        <p:spPr>
          <a:xfrm>
            <a:off x="14025" y="566525"/>
            <a:ext cx="9144000" cy="12147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1C4587"/>
                </a:solidFill>
              </a:rPr>
              <a:t>The figure displays the distribution of the residual errors. It shows a little bias in the prediction</a:t>
            </a:r>
            <a:endParaRPr sz="1800">
              <a:solidFill>
                <a:srgbClr val="1C4587"/>
              </a:solidFill>
            </a:endParaRPr>
          </a:p>
          <a:p>
            <a:pPr indent="0" lvl="0" marL="0" rtl="0" algn="l">
              <a:spcBef>
                <a:spcPts val="0"/>
              </a:spcBef>
              <a:spcAft>
                <a:spcPts val="0"/>
              </a:spcAft>
              <a:buNone/>
            </a:pPr>
            <a:r>
              <a:rPr lang="en-US" sz="1800">
                <a:solidFill>
                  <a:srgbClr val="1C4587"/>
                </a:solidFill>
              </a:rPr>
              <a:t>we get a density plot of the residual error values, suggesting the errors are Gaussian, but may not be centered on zero</a:t>
            </a:r>
            <a:endParaRPr sz="1800">
              <a:solidFill>
                <a:srgbClr val="1C458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9"/>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07" name="Google Shape;407;p39"/>
          <p:cNvPicPr preferRelativeResize="0"/>
          <p:nvPr/>
        </p:nvPicPr>
        <p:blipFill>
          <a:blip r:embed="rId3">
            <a:alphaModFix/>
          </a:blip>
          <a:stretch>
            <a:fillRect/>
          </a:stretch>
        </p:blipFill>
        <p:spPr>
          <a:xfrm>
            <a:off x="0" y="995750"/>
            <a:ext cx="9144000" cy="5862250"/>
          </a:xfrm>
          <a:prstGeom prst="rect">
            <a:avLst/>
          </a:prstGeom>
          <a:noFill/>
          <a:ln>
            <a:noFill/>
          </a:ln>
        </p:spPr>
      </p:pic>
      <p:sp>
        <p:nvSpPr>
          <p:cNvPr id="408" name="Google Shape;408;p39"/>
          <p:cNvSpPr/>
          <p:nvPr/>
        </p:nvSpPr>
        <p:spPr>
          <a:xfrm>
            <a:off x="7489100" y="14025"/>
            <a:ext cx="1655100" cy="5526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39"/>
          <p:cNvPicPr preferRelativeResize="0"/>
          <p:nvPr/>
        </p:nvPicPr>
        <p:blipFill rotWithShape="1">
          <a:blip r:embed="rId4">
            <a:alphaModFix/>
          </a:blip>
          <a:srcRect b="0" l="0" r="0" t="0"/>
          <a:stretch/>
        </p:blipFill>
        <p:spPr>
          <a:xfrm>
            <a:off x="7631338" y="14025"/>
            <a:ext cx="1370525" cy="474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0"/>
          <p:cNvPicPr preferRelativeResize="0"/>
          <p:nvPr/>
        </p:nvPicPr>
        <p:blipFill rotWithShape="1">
          <a:blip r:embed="rId3">
            <a:alphaModFix/>
          </a:blip>
          <a:srcRect b="0" l="0" r="0" t="0"/>
          <a:stretch/>
        </p:blipFill>
        <p:spPr>
          <a:xfrm>
            <a:off x="7770754" y="105620"/>
            <a:ext cx="1187050" cy="411359"/>
          </a:xfrm>
          <a:prstGeom prst="rect">
            <a:avLst/>
          </a:prstGeom>
          <a:noFill/>
          <a:ln>
            <a:noFill/>
          </a:ln>
        </p:spPr>
      </p:pic>
      <p:sp>
        <p:nvSpPr>
          <p:cNvPr id="416" name="Google Shape;416;p40"/>
          <p:cNvSpPr/>
          <p:nvPr/>
        </p:nvSpPr>
        <p:spPr>
          <a:xfrm>
            <a:off x="28050" y="14025"/>
            <a:ext cx="7517100" cy="5889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0"/>
              </a:spcBef>
              <a:spcAft>
                <a:spcPts val="0"/>
              </a:spcAft>
              <a:buNone/>
            </a:pPr>
            <a:r>
              <a:rPr b="1" lang="en-US" sz="2200">
                <a:solidFill>
                  <a:srgbClr val="1C4587"/>
                </a:solidFill>
              </a:rPr>
              <a:t>Results Plot Diagnostics</a:t>
            </a:r>
            <a:endParaRPr b="1" sz="2200">
              <a:solidFill>
                <a:srgbClr val="1C4587"/>
              </a:solidFill>
            </a:endParaRPr>
          </a:p>
        </p:txBody>
      </p:sp>
      <p:pic>
        <p:nvPicPr>
          <p:cNvPr id="417" name="Google Shape;417;p40"/>
          <p:cNvPicPr preferRelativeResize="0"/>
          <p:nvPr/>
        </p:nvPicPr>
        <p:blipFill>
          <a:blip r:embed="rId4">
            <a:alphaModFix/>
          </a:blip>
          <a:stretch>
            <a:fillRect/>
          </a:stretch>
        </p:blipFill>
        <p:spPr>
          <a:xfrm>
            <a:off x="0" y="813425"/>
            <a:ext cx="9143999" cy="6044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0" y="1123820"/>
            <a:ext cx="8913900" cy="555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1"/>
          <p:cNvSpPr txBox="1"/>
          <p:nvPr/>
        </p:nvSpPr>
        <p:spPr>
          <a:xfrm>
            <a:off x="56600" y="855500"/>
            <a:ext cx="8961600" cy="8619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solidFill>
                  <a:srgbClr val="073763"/>
                </a:solidFill>
              </a:rPr>
              <a:t>The model diagnostic suggests that the model residual is normally distributed based on the following:</a:t>
            </a:r>
            <a:endParaRPr b="1" i="0" sz="2200" u="none" cap="none" strike="noStrike">
              <a:solidFill>
                <a:srgbClr val="073763"/>
              </a:solidFill>
              <a:latin typeface="Arial"/>
              <a:ea typeface="Arial"/>
              <a:cs typeface="Arial"/>
              <a:sym typeface="Arial"/>
            </a:endParaRPr>
          </a:p>
        </p:txBody>
      </p:sp>
      <p:pic>
        <p:nvPicPr>
          <p:cNvPr id="425" name="Google Shape;425;p41"/>
          <p:cNvPicPr preferRelativeResize="0"/>
          <p:nvPr/>
        </p:nvPicPr>
        <p:blipFill rotWithShape="1">
          <a:blip r:embed="rId3">
            <a:alphaModFix/>
          </a:blip>
          <a:srcRect b="0" l="0" r="0" t="0"/>
          <a:stretch/>
        </p:blipFill>
        <p:spPr>
          <a:xfrm>
            <a:off x="7658554" y="386095"/>
            <a:ext cx="1187050" cy="411359"/>
          </a:xfrm>
          <a:prstGeom prst="rect">
            <a:avLst/>
          </a:prstGeom>
          <a:noFill/>
          <a:ln>
            <a:noFill/>
          </a:ln>
        </p:spPr>
      </p:pic>
      <p:sp>
        <p:nvSpPr>
          <p:cNvPr id="426" name="Google Shape;426;p41"/>
          <p:cNvSpPr/>
          <p:nvPr/>
        </p:nvSpPr>
        <p:spPr>
          <a:xfrm>
            <a:off x="126225" y="1991475"/>
            <a:ext cx="8719500" cy="39831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In the top right plot, the red KDE line follows closely with the N(0,1) line. Where, N(0,1) is the standard notation for a normal distribution with mean 0 and standard deviation of 1. This is a good indication that the residuals are normally distributed. The forecast errors deviate somewhat from the straight line, indicating that the normal distribution is not a perfect model for the distribution of forecast errors, but it is not unreasonable.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qq-plot on the bottom left shows that the ordered distribution of residuals (blue dots) follows the linear trend of the samples taken from a standard normal distribution. Again, this is a strong indication that the residuals are normally distributed.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residuals over time (top left plot) don't display any obvious seasonality and appear to be white noise. This is confirmed by the autocorrelation (i.e. correlogram) plot on the bottom right, which shows that the time series residuals have low correlation with lagged versions of itself.</a:t>
            </a:r>
            <a:endParaRPr sz="1600"/>
          </a:p>
          <a:p>
            <a:pPr indent="0" lvl="0" marL="0" rtl="0" algn="l">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5"/>
          <p:cNvSpPr txBox="1"/>
          <p:nvPr/>
        </p:nvSpPr>
        <p:spPr>
          <a:xfrm>
            <a:off x="56600" y="330175"/>
            <a:ext cx="8961600" cy="523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 </a:t>
            </a:r>
            <a:r>
              <a:rPr b="1" i="0" lang="en-US" sz="2200" u="none" cap="none" strike="noStrike">
                <a:solidFill>
                  <a:srgbClr val="073763"/>
                </a:solidFill>
                <a:latin typeface="Arial"/>
                <a:ea typeface="Arial"/>
                <a:cs typeface="Arial"/>
                <a:sym typeface="Arial"/>
              </a:rPr>
              <a:t>Forecasting Model Building Strategy</a:t>
            </a:r>
            <a:endParaRPr b="1" i="0" sz="2200" u="none" cap="none" strike="noStrike">
              <a:solidFill>
                <a:srgbClr val="073763"/>
              </a:solidFill>
              <a:latin typeface="Arial"/>
              <a:ea typeface="Arial"/>
              <a:cs typeface="Arial"/>
              <a:sym typeface="Arial"/>
            </a:endParaRPr>
          </a:p>
        </p:txBody>
      </p:sp>
      <p:pic>
        <p:nvPicPr>
          <p:cNvPr id="159" name="Google Shape;159;p15"/>
          <p:cNvPicPr preferRelativeResize="0"/>
          <p:nvPr/>
        </p:nvPicPr>
        <p:blipFill rotWithShape="1">
          <a:blip r:embed="rId3">
            <a:alphaModFix/>
          </a:blip>
          <a:srcRect b="0" l="0" r="0" t="0"/>
          <a:stretch/>
        </p:blipFill>
        <p:spPr>
          <a:xfrm>
            <a:off x="7762304" y="386095"/>
            <a:ext cx="1187050" cy="411359"/>
          </a:xfrm>
          <a:prstGeom prst="rect">
            <a:avLst/>
          </a:prstGeom>
          <a:noFill/>
          <a:ln>
            <a:noFill/>
          </a:ln>
        </p:spPr>
      </p:pic>
      <p:pic>
        <p:nvPicPr>
          <p:cNvPr id="160" name="Google Shape;160;p15"/>
          <p:cNvPicPr preferRelativeResize="0"/>
          <p:nvPr/>
        </p:nvPicPr>
        <p:blipFill rotWithShape="1">
          <a:blip r:embed="rId4">
            <a:alphaModFix/>
          </a:blip>
          <a:srcRect b="0" l="0" r="0" t="0"/>
          <a:stretch/>
        </p:blipFill>
        <p:spPr>
          <a:xfrm>
            <a:off x="1078173" y="1428470"/>
            <a:ext cx="7137779" cy="4849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2"/>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34" name="Google Shape;434;p42"/>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435" name="Google Shape;435;p42"/>
          <p:cNvSpPr/>
          <p:nvPr/>
        </p:nvSpPr>
        <p:spPr>
          <a:xfrm>
            <a:off x="28050" y="14025"/>
            <a:ext cx="7531200" cy="645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0"/>
              </a:spcBef>
              <a:spcAft>
                <a:spcPts val="0"/>
              </a:spcAft>
              <a:buNone/>
            </a:pPr>
            <a:r>
              <a:rPr b="1" lang="en-US" sz="2200">
                <a:solidFill>
                  <a:srgbClr val="073763"/>
                </a:solidFill>
              </a:rPr>
              <a:t>Validating Prediction</a:t>
            </a:r>
            <a:endParaRPr b="1" sz="2200">
              <a:solidFill>
                <a:srgbClr val="073763"/>
              </a:solidFill>
            </a:endParaRPr>
          </a:p>
        </p:txBody>
      </p:sp>
      <p:sp>
        <p:nvSpPr>
          <p:cNvPr id="436" name="Google Shape;436;p42"/>
          <p:cNvSpPr/>
          <p:nvPr/>
        </p:nvSpPr>
        <p:spPr>
          <a:xfrm>
            <a:off x="-14025" y="1065875"/>
            <a:ext cx="9144000" cy="18792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None/>
            </a:pPr>
            <a:r>
              <a:rPr b="1" lang="en-US" sz="2200">
                <a:solidFill>
                  <a:srgbClr val="073763"/>
                </a:solidFill>
                <a:highlight>
                  <a:srgbClr val="FFFFFF"/>
                </a:highlight>
              </a:rPr>
              <a:t>We will compare predicted values to real values of the time series, which will help us understand the accuracy of our forecast.</a:t>
            </a:r>
            <a:endParaRPr b="1" sz="2200">
              <a:solidFill>
                <a:srgbClr val="073763"/>
              </a:solidFill>
              <a:highlight>
                <a:srgbClr val="FFFFFF"/>
              </a:highlight>
            </a:endParaRPr>
          </a:p>
          <a:p>
            <a:pPr indent="0" lvl="0" marL="0" rtl="0" algn="l">
              <a:spcBef>
                <a:spcPts val="0"/>
              </a:spcBef>
              <a:spcAft>
                <a:spcPts val="0"/>
              </a:spcAft>
              <a:buNone/>
            </a:pPr>
            <a:r>
              <a:t/>
            </a:r>
            <a:endParaRPr/>
          </a:p>
        </p:txBody>
      </p:sp>
      <p:sp>
        <p:nvSpPr>
          <p:cNvPr id="437" name="Google Shape;437;p42"/>
          <p:cNvSpPr/>
          <p:nvPr/>
        </p:nvSpPr>
        <p:spPr>
          <a:xfrm>
            <a:off x="1248175" y="3208925"/>
            <a:ext cx="4922700" cy="645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0"/>
              </a:spcBef>
              <a:spcAft>
                <a:spcPts val="0"/>
              </a:spcAft>
              <a:buNone/>
            </a:pPr>
            <a:r>
              <a:rPr b="1" lang="en-US" sz="2200">
                <a:solidFill>
                  <a:srgbClr val="073763"/>
                </a:solidFill>
              </a:rPr>
              <a:t>Forecasting</a:t>
            </a:r>
            <a:endParaRPr b="1" sz="2200">
              <a:solidFill>
                <a:srgbClr val="073763"/>
              </a:solidFill>
            </a:endParaRPr>
          </a:p>
        </p:txBody>
      </p:sp>
      <p:sp>
        <p:nvSpPr>
          <p:cNvPr id="438" name="Google Shape;438;p42"/>
          <p:cNvSpPr/>
          <p:nvPr/>
        </p:nvSpPr>
        <p:spPr>
          <a:xfrm>
            <a:off x="0" y="3954925"/>
            <a:ext cx="9144000" cy="29031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highlight>
                  <a:srgbClr val="FFFFFF"/>
                </a:highlight>
              </a:rPr>
              <a:t>The forecasting methods we will cover </a:t>
            </a:r>
            <a:r>
              <a:rPr b="1" lang="en-US" sz="1800">
                <a:solidFill>
                  <a:schemeClr val="dk1"/>
                </a:solidFill>
                <a:highlight>
                  <a:srgbClr val="FFFFFF"/>
                </a:highlight>
              </a:rPr>
              <a:t>following</a:t>
            </a:r>
            <a:r>
              <a:rPr b="1" lang="en-US" sz="1800">
                <a:solidFill>
                  <a:schemeClr val="dk1"/>
                </a:solidFill>
                <a:highlight>
                  <a:srgbClr val="FFFFFF"/>
                </a:highlight>
              </a:rPr>
              <a:t> methods:</a:t>
            </a:r>
            <a:endParaRPr b="1" sz="1800">
              <a:solidFill>
                <a:schemeClr val="dk1"/>
              </a:solidFill>
              <a:highlight>
                <a:srgbClr val="FFFFFF"/>
              </a:highlight>
            </a:endParaRPr>
          </a:p>
          <a:p>
            <a:pPr indent="-342900" lvl="0" marL="457200" rtl="0" algn="l">
              <a:lnSpc>
                <a:spcPct val="115000"/>
              </a:lnSpc>
              <a:spcBef>
                <a:spcPts val="1100"/>
              </a:spcBef>
              <a:spcAft>
                <a:spcPts val="0"/>
              </a:spcAft>
              <a:buClr>
                <a:srgbClr val="073763"/>
              </a:buClr>
              <a:buSzPts val="1800"/>
              <a:buChar char="●"/>
            </a:pPr>
            <a:r>
              <a:rPr lang="en-US" sz="1800">
                <a:solidFill>
                  <a:srgbClr val="073763"/>
                </a:solidFill>
                <a:highlight>
                  <a:srgbClr val="FFFFFF"/>
                </a:highlight>
              </a:rPr>
              <a:t>Seasonal Naive</a:t>
            </a:r>
            <a:endParaRPr sz="1800">
              <a:solidFill>
                <a:srgbClr val="073763"/>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US" sz="1800">
                <a:solidFill>
                  <a:srgbClr val="073763"/>
                </a:solidFill>
                <a:highlight>
                  <a:srgbClr val="FFFFFF"/>
                </a:highlight>
              </a:rPr>
              <a:t>Triple Exponential Smoothing (Holt Winter's)</a:t>
            </a:r>
            <a:endParaRPr sz="1800">
              <a:solidFill>
                <a:srgbClr val="073763"/>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US" sz="1800">
                <a:solidFill>
                  <a:srgbClr val="073763"/>
                </a:solidFill>
                <a:highlight>
                  <a:srgbClr val="FFFFFF"/>
                </a:highlight>
              </a:rPr>
              <a:t>SARIMA</a:t>
            </a:r>
            <a:endParaRPr sz="1800">
              <a:solidFill>
                <a:srgbClr val="073763"/>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US" sz="1800">
                <a:solidFill>
                  <a:srgbClr val="073763"/>
                </a:solidFill>
                <a:highlight>
                  <a:srgbClr val="FFFFFF"/>
                </a:highlight>
              </a:rPr>
              <a:t>Linear Model</a:t>
            </a:r>
            <a:endParaRPr sz="1800">
              <a:solidFill>
                <a:srgbClr val="073763"/>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US" sz="1800">
                <a:solidFill>
                  <a:srgbClr val="073763"/>
                </a:solidFill>
                <a:highlight>
                  <a:srgbClr val="FFFFFF"/>
                </a:highlight>
              </a:rPr>
              <a:t>Exponential Smoothing</a:t>
            </a:r>
            <a:endParaRPr sz="1800">
              <a:solidFill>
                <a:srgbClr val="073763"/>
              </a:solidFill>
              <a:highlight>
                <a:srgbClr val="FFFFFF"/>
              </a:highlight>
            </a:endParaRPr>
          </a:p>
          <a:p>
            <a:pPr indent="-342900" lvl="0" marL="457200" rtl="0" algn="l">
              <a:lnSpc>
                <a:spcPct val="115000"/>
              </a:lnSpc>
              <a:spcBef>
                <a:spcPts val="0"/>
              </a:spcBef>
              <a:spcAft>
                <a:spcPts val="0"/>
              </a:spcAft>
              <a:buClr>
                <a:srgbClr val="073763"/>
              </a:buClr>
              <a:buSzPts val="1800"/>
              <a:buChar char="●"/>
            </a:pPr>
            <a:r>
              <a:rPr lang="en-US" sz="1800">
                <a:solidFill>
                  <a:srgbClr val="073763"/>
                </a:solidFill>
                <a:highlight>
                  <a:srgbClr val="FFFFFF"/>
                </a:highlight>
              </a:rPr>
              <a:t>Quadratic Model</a:t>
            </a:r>
            <a:endParaRPr sz="1800">
              <a:solidFill>
                <a:srgbClr val="073763"/>
              </a:solidFill>
              <a:highlight>
                <a:srgbClr val="FFFFFF"/>
              </a:highlight>
            </a:endParaRPr>
          </a:p>
          <a:p>
            <a:pPr indent="0" lvl="0" marL="0" rtl="0" algn="l">
              <a:spcBef>
                <a:spcPts val="7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3"/>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46" name="Google Shape;446;p43"/>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447" name="Google Shape;447;p43"/>
          <p:cNvSpPr/>
          <p:nvPr/>
        </p:nvSpPr>
        <p:spPr>
          <a:xfrm>
            <a:off x="28050" y="28050"/>
            <a:ext cx="7503000" cy="588900"/>
          </a:xfrm>
          <a:prstGeom prst="rect">
            <a:avLst/>
          </a:prstGeom>
          <a:solidFill>
            <a:schemeClr val="lt1"/>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lang="en-US" sz="2200">
                <a:solidFill>
                  <a:srgbClr val="073763"/>
                </a:solidFill>
              </a:rPr>
              <a:t>Various Functions Used</a:t>
            </a:r>
            <a:endParaRPr b="1" sz="2200">
              <a:solidFill>
                <a:srgbClr val="073763"/>
              </a:solidFill>
            </a:endParaRPr>
          </a:p>
        </p:txBody>
      </p:sp>
      <p:sp>
        <p:nvSpPr>
          <p:cNvPr id="448" name="Google Shape;448;p43"/>
          <p:cNvSpPr/>
          <p:nvPr/>
        </p:nvSpPr>
        <p:spPr>
          <a:xfrm>
            <a:off x="14025" y="757325"/>
            <a:ext cx="9129900" cy="1009800"/>
          </a:xfrm>
          <a:prstGeom prst="roundRect">
            <a:avLst>
              <a:gd fmla="val 16667" name="adj"/>
            </a:avLst>
          </a:prstGeom>
          <a:solidFill>
            <a:schemeClr val="lt1"/>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73763"/>
                </a:solidFill>
                <a:highlight>
                  <a:srgbClr val="FFFFFF"/>
                </a:highlight>
              </a:rPr>
              <a:t>custom functions we write  for forecast </a:t>
            </a:r>
            <a:r>
              <a:rPr b="1" i="1" lang="en-US" sz="1800" u="sng">
                <a:solidFill>
                  <a:schemeClr val="dk1"/>
                </a:solidFill>
                <a:highlight>
                  <a:srgbClr val="FFFFFF"/>
                </a:highlight>
              </a:rPr>
              <a:t>accuracy, gridsearching, residual diagnostics.</a:t>
            </a:r>
            <a:endParaRPr b="1" i="1" sz="1800" u="sng">
              <a:solidFill>
                <a:schemeClr val="dk1"/>
              </a:solidFill>
            </a:endParaRPr>
          </a:p>
        </p:txBody>
      </p:sp>
      <p:pic>
        <p:nvPicPr>
          <p:cNvPr id="449" name="Google Shape;449;p43"/>
          <p:cNvPicPr preferRelativeResize="0"/>
          <p:nvPr/>
        </p:nvPicPr>
        <p:blipFill>
          <a:blip r:embed="rId4">
            <a:alphaModFix/>
          </a:blip>
          <a:stretch>
            <a:fillRect/>
          </a:stretch>
        </p:blipFill>
        <p:spPr>
          <a:xfrm>
            <a:off x="6975" y="1957925"/>
            <a:ext cx="9143999" cy="4857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4"/>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57" name="Google Shape;457;p44"/>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458" name="Google Shape;458;p44"/>
          <p:cNvPicPr preferRelativeResize="0"/>
          <p:nvPr/>
        </p:nvPicPr>
        <p:blipFill>
          <a:blip r:embed="rId4">
            <a:alphaModFix/>
          </a:blip>
          <a:stretch>
            <a:fillRect/>
          </a:stretch>
        </p:blipFill>
        <p:spPr>
          <a:xfrm>
            <a:off x="56100" y="855499"/>
            <a:ext cx="9143999" cy="600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5"/>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66" name="Google Shape;466;p45"/>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467" name="Google Shape;467;p45"/>
          <p:cNvSpPr/>
          <p:nvPr/>
        </p:nvSpPr>
        <p:spPr>
          <a:xfrm>
            <a:off x="14025" y="14025"/>
            <a:ext cx="7601400" cy="687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073763"/>
                </a:solidFill>
                <a:highlight>
                  <a:srgbClr val="FFFFFF"/>
                </a:highlight>
              </a:rPr>
              <a:t>Calculating cross-validation score for Holt-Winter's method in Python</a:t>
            </a:r>
            <a:endParaRPr b="1" sz="2200">
              <a:solidFill>
                <a:srgbClr val="073763"/>
              </a:solidFill>
            </a:endParaRPr>
          </a:p>
        </p:txBody>
      </p:sp>
      <p:pic>
        <p:nvPicPr>
          <p:cNvPr id="468" name="Google Shape;468;p45"/>
          <p:cNvPicPr preferRelativeResize="0"/>
          <p:nvPr/>
        </p:nvPicPr>
        <p:blipFill>
          <a:blip r:embed="rId4">
            <a:alphaModFix/>
          </a:blip>
          <a:stretch>
            <a:fillRect/>
          </a:stretch>
        </p:blipFill>
        <p:spPr>
          <a:xfrm>
            <a:off x="112200" y="869525"/>
            <a:ext cx="9144000" cy="5988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6"/>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76" name="Google Shape;476;p46"/>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477" name="Google Shape;477;p46"/>
          <p:cNvPicPr preferRelativeResize="0"/>
          <p:nvPr/>
        </p:nvPicPr>
        <p:blipFill>
          <a:blip r:embed="rId4">
            <a:alphaModFix/>
          </a:blip>
          <a:stretch>
            <a:fillRect/>
          </a:stretch>
        </p:blipFill>
        <p:spPr>
          <a:xfrm>
            <a:off x="150900" y="631100"/>
            <a:ext cx="8842201" cy="6395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7"/>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85" name="Google Shape;485;p47"/>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486" name="Google Shape;486;p47"/>
          <p:cNvPicPr preferRelativeResize="0"/>
          <p:nvPr/>
        </p:nvPicPr>
        <p:blipFill>
          <a:blip r:embed="rId4">
            <a:alphaModFix/>
          </a:blip>
          <a:stretch>
            <a:fillRect/>
          </a:stretch>
        </p:blipFill>
        <p:spPr>
          <a:xfrm>
            <a:off x="0" y="981725"/>
            <a:ext cx="9144001" cy="5876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8"/>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94" name="Google Shape;494;p48"/>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495" name="Google Shape;495;p48"/>
          <p:cNvSpPr/>
          <p:nvPr/>
        </p:nvSpPr>
        <p:spPr>
          <a:xfrm>
            <a:off x="0" y="28050"/>
            <a:ext cx="7610400" cy="631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lang="en-US" sz="2200">
                <a:solidFill>
                  <a:srgbClr val="073763"/>
                </a:solidFill>
                <a:highlight>
                  <a:srgbClr val="FFFFFF"/>
                </a:highlight>
              </a:rPr>
              <a:t>Function for residual diagnostics</a:t>
            </a:r>
            <a:endParaRPr b="1" sz="2200">
              <a:solidFill>
                <a:srgbClr val="073763"/>
              </a:solidFill>
            </a:endParaRPr>
          </a:p>
        </p:txBody>
      </p:sp>
      <p:pic>
        <p:nvPicPr>
          <p:cNvPr id="496" name="Google Shape;496;p48"/>
          <p:cNvPicPr preferRelativeResize="0"/>
          <p:nvPr/>
        </p:nvPicPr>
        <p:blipFill>
          <a:blip r:embed="rId4">
            <a:alphaModFix/>
          </a:blip>
          <a:stretch>
            <a:fillRect/>
          </a:stretch>
        </p:blipFill>
        <p:spPr>
          <a:xfrm>
            <a:off x="-56100" y="911600"/>
            <a:ext cx="9144000" cy="5946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9"/>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04" name="Google Shape;504;p49"/>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505" name="Google Shape;505;p49"/>
          <p:cNvSpPr/>
          <p:nvPr/>
        </p:nvSpPr>
        <p:spPr>
          <a:xfrm>
            <a:off x="42075" y="-28050"/>
            <a:ext cx="7545300" cy="594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2200">
                <a:solidFill>
                  <a:srgbClr val="073763"/>
                </a:solidFill>
                <a:highlight>
                  <a:srgbClr val="FFFFFF"/>
                </a:highlight>
              </a:rPr>
              <a:t>Function for calculating RMSE &amp; %MAPE</a:t>
            </a:r>
            <a:endParaRPr b="1" sz="2200">
              <a:solidFill>
                <a:srgbClr val="073763"/>
              </a:solidFill>
            </a:endParaRPr>
          </a:p>
        </p:txBody>
      </p:sp>
      <p:pic>
        <p:nvPicPr>
          <p:cNvPr id="506" name="Google Shape;506;p49"/>
          <p:cNvPicPr preferRelativeResize="0"/>
          <p:nvPr/>
        </p:nvPicPr>
        <p:blipFill>
          <a:blip r:embed="rId4">
            <a:alphaModFix/>
          </a:blip>
          <a:stretch>
            <a:fillRect/>
          </a:stretch>
        </p:blipFill>
        <p:spPr>
          <a:xfrm>
            <a:off x="114000" y="1640875"/>
            <a:ext cx="8439150" cy="367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0"/>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514" name="Google Shape;514;p50"/>
          <p:cNvSpPr/>
          <p:nvPr/>
        </p:nvSpPr>
        <p:spPr>
          <a:xfrm>
            <a:off x="0" y="-14025"/>
            <a:ext cx="6801900" cy="659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1100"/>
              </a:spcBef>
              <a:spcAft>
                <a:spcPts val="0"/>
              </a:spcAft>
              <a:buNone/>
            </a:pPr>
            <a:r>
              <a:rPr b="1" lang="en-US" sz="2200">
                <a:solidFill>
                  <a:srgbClr val="073763"/>
                </a:solidFill>
                <a:highlight>
                  <a:srgbClr val="FFFFFF"/>
                </a:highlight>
              </a:rPr>
              <a:t>Train Test Split :</a:t>
            </a:r>
            <a:endParaRPr b="1" sz="2200">
              <a:solidFill>
                <a:srgbClr val="073763"/>
              </a:solidFill>
              <a:highlight>
                <a:srgbClr val="FFFFFF"/>
              </a:highlight>
            </a:endParaRPr>
          </a:p>
          <a:p>
            <a:pPr indent="0" lvl="0" marL="2286000" rtl="0" algn="l">
              <a:spcBef>
                <a:spcPts val="0"/>
              </a:spcBef>
              <a:spcAft>
                <a:spcPts val="0"/>
              </a:spcAft>
              <a:buNone/>
            </a:pPr>
            <a:r>
              <a:t/>
            </a:r>
            <a:endParaRPr b="1" sz="2200">
              <a:solidFill>
                <a:srgbClr val="073763"/>
              </a:solidFill>
            </a:endParaRPr>
          </a:p>
        </p:txBody>
      </p:sp>
      <p:pic>
        <p:nvPicPr>
          <p:cNvPr id="515" name="Google Shape;515;p50"/>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516" name="Google Shape;516;p50"/>
          <p:cNvPicPr preferRelativeResize="0"/>
          <p:nvPr/>
        </p:nvPicPr>
        <p:blipFill>
          <a:blip r:embed="rId4">
            <a:alphaModFix/>
          </a:blip>
          <a:stretch>
            <a:fillRect/>
          </a:stretch>
        </p:blipFill>
        <p:spPr>
          <a:xfrm>
            <a:off x="42113" y="1123850"/>
            <a:ext cx="8829675" cy="5333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51"/>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524" name="Google Shape;524;p51"/>
          <p:cNvSpPr/>
          <p:nvPr/>
        </p:nvSpPr>
        <p:spPr>
          <a:xfrm>
            <a:off x="28050" y="-28050"/>
            <a:ext cx="7222500" cy="5946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743200" rtl="0" algn="l">
              <a:spcBef>
                <a:spcPts val="1100"/>
              </a:spcBef>
              <a:spcAft>
                <a:spcPts val="0"/>
              </a:spcAft>
              <a:buNone/>
            </a:pPr>
            <a:r>
              <a:rPr b="1" lang="en-US" sz="2200">
                <a:solidFill>
                  <a:srgbClr val="073763"/>
                </a:solidFill>
                <a:highlight>
                  <a:srgbClr val="FFFFFF"/>
                </a:highlight>
              </a:rPr>
              <a:t>Seasonal Naive :</a:t>
            </a:r>
            <a:endParaRPr b="1" sz="2200">
              <a:solidFill>
                <a:srgbClr val="073763"/>
              </a:solidFill>
              <a:highlight>
                <a:srgbClr val="FFFFFF"/>
              </a:highlight>
            </a:endParaRPr>
          </a:p>
          <a:p>
            <a:pPr indent="0" lvl="0" marL="2743200" rtl="0" algn="l">
              <a:spcBef>
                <a:spcPts val="0"/>
              </a:spcBef>
              <a:spcAft>
                <a:spcPts val="0"/>
              </a:spcAft>
              <a:buNone/>
            </a:pPr>
            <a:r>
              <a:t/>
            </a:r>
            <a:endParaRPr b="1" sz="2200">
              <a:solidFill>
                <a:srgbClr val="073763"/>
              </a:solidFill>
            </a:endParaRPr>
          </a:p>
        </p:txBody>
      </p:sp>
      <p:pic>
        <p:nvPicPr>
          <p:cNvPr id="525" name="Google Shape;525;p51"/>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526" name="Google Shape;526;p51"/>
          <p:cNvSpPr/>
          <p:nvPr/>
        </p:nvSpPr>
        <p:spPr>
          <a:xfrm>
            <a:off x="0" y="852700"/>
            <a:ext cx="8611200" cy="7293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73763"/>
                </a:solidFill>
                <a:highlight>
                  <a:srgbClr val="FFFFFF"/>
                </a:highlight>
              </a:rPr>
              <a:t>This method is not available in statsmodels library so we write a function for it.</a:t>
            </a:r>
            <a:endParaRPr b="1" sz="1800">
              <a:solidFill>
                <a:srgbClr val="073763"/>
              </a:solidFill>
            </a:endParaRPr>
          </a:p>
        </p:txBody>
      </p:sp>
      <p:sp>
        <p:nvSpPr>
          <p:cNvPr id="527" name="Google Shape;527;p51"/>
          <p:cNvSpPr/>
          <p:nvPr/>
        </p:nvSpPr>
        <p:spPr>
          <a:xfrm>
            <a:off x="0" y="1932575"/>
            <a:ext cx="8597100" cy="11361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73763"/>
                </a:solidFill>
              </a:rPr>
              <a:t>Before we create the model, we are going to create a dataframe to store all out-of-sample forecasts and the test set.</a:t>
            </a:r>
            <a:endParaRPr b="1" sz="1800">
              <a:solidFill>
                <a:srgbClr val="073763"/>
              </a:solidFill>
            </a:endParaRPr>
          </a:p>
        </p:txBody>
      </p:sp>
      <p:sp>
        <p:nvSpPr>
          <p:cNvPr id="528" name="Google Shape;528;p51"/>
          <p:cNvSpPr/>
          <p:nvPr/>
        </p:nvSpPr>
        <p:spPr>
          <a:xfrm>
            <a:off x="-28050" y="3559425"/>
            <a:ext cx="4599900" cy="24966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073763"/>
                </a:solidFill>
              </a:rPr>
              <a:t>Fitted  the valuess</a:t>
            </a:r>
            <a:endParaRPr b="1" sz="2200">
              <a:solidFill>
                <a:srgbClr val="073763"/>
              </a:solidFill>
            </a:endParaRPr>
          </a:p>
          <a:p>
            <a:pPr indent="0" lvl="0" marL="0" rtl="0" algn="l">
              <a:spcBef>
                <a:spcPts val="0"/>
              </a:spcBef>
              <a:spcAft>
                <a:spcPts val="0"/>
              </a:spcAft>
              <a:buNone/>
            </a:pPr>
            <a:r>
              <a:t/>
            </a:r>
            <a:endParaRPr b="1" sz="2200">
              <a:solidFill>
                <a:srgbClr val="073763"/>
              </a:solidFill>
            </a:endParaRPr>
          </a:p>
          <a:p>
            <a:pPr indent="0" lvl="0" marL="0" rtl="0" algn="l">
              <a:spcBef>
                <a:spcPts val="0"/>
              </a:spcBef>
              <a:spcAft>
                <a:spcPts val="0"/>
              </a:spcAft>
              <a:buNone/>
            </a:pPr>
            <a:r>
              <a:rPr b="1" lang="en-US" sz="2200">
                <a:solidFill>
                  <a:srgbClr val="073763"/>
                </a:solidFill>
              </a:rPr>
              <a:t>Forecast the values</a:t>
            </a:r>
            <a:endParaRPr b="1" sz="2200">
              <a:solidFill>
                <a:srgbClr val="073763"/>
              </a:solidFill>
            </a:endParaRPr>
          </a:p>
          <a:p>
            <a:pPr indent="0" lvl="0" marL="0" rtl="0" algn="l">
              <a:spcBef>
                <a:spcPts val="0"/>
              </a:spcBef>
              <a:spcAft>
                <a:spcPts val="0"/>
              </a:spcAft>
              <a:buNone/>
            </a:pPr>
            <a:r>
              <a:t/>
            </a:r>
            <a:endParaRPr b="1" sz="2200">
              <a:solidFill>
                <a:srgbClr val="073763"/>
              </a:solidFill>
            </a:endParaRPr>
          </a:p>
          <a:p>
            <a:pPr indent="0" lvl="0" marL="0" rtl="0" algn="l">
              <a:spcBef>
                <a:spcPts val="0"/>
              </a:spcBef>
              <a:spcAft>
                <a:spcPts val="0"/>
              </a:spcAft>
              <a:buNone/>
            </a:pPr>
            <a:r>
              <a:rPr b="1" lang="en-US" sz="2200">
                <a:solidFill>
                  <a:srgbClr val="073763"/>
                </a:solidFill>
              </a:rPr>
              <a:t>Residuals for the values</a:t>
            </a:r>
            <a:endParaRPr b="1" sz="2200">
              <a:solidFill>
                <a:srgbClr val="0737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nvSpPr>
        <p:spPr>
          <a:xfrm>
            <a:off x="3171008" y="2943398"/>
            <a:ext cx="32760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Data Collection</a:t>
            </a:r>
            <a:endParaRPr b="0" i="0" sz="1400" u="none" cap="none" strike="noStrike">
              <a:solidFill>
                <a:srgbClr val="000000"/>
              </a:solidFill>
              <a:latin typeface="Arial"/>
              <a:ea typeface="Arial"/>
              <a:cs typeface="Arial"/>
              <a:sym typeface="Arial"/>
            </a:endParaRPr>
          </a:p>
        </p:txBody>
      </p:sp>
      <p:pic>
        <p:nvPicPr>
          <p:cNvPr id="167" name="Google Shape;167;p16"/>
          <p:cNvPicPr preferRelativeResize="0"/>
          <p:nvPr/>
        </p:nvPicPr>
        <p:blipFill rotWithShape="1">
          <a:blip r:embed="rId3">
            <a:alphaModFix/>
          </a:blip>
          <a:srcRect b="0" l="0" r="0" t="0"/>
          <a:stretch/>
        </p:blipFill>
        <p:spPr>
          <a:xfrm>
            <a:off x="7771754" y="100245"/>
            <a:ext cx="1187050" cy="4113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52"/>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36" name="Google Shape;536;p52"/>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537" name="Google Shape;537;p52"/>
          <p:cNvPicPr preferRelativeResize="0"/>
          <p:nvPr/>
        </p:nvPicPr>
        <p:blipFill>
          <a:blip r:embed="rId4">
            <a:alphaModFix/>
          </a:blip>
          <a:stretch>
            <a:fillRect/>
          </a:stretch>
        </p:blipFill>
        <p:spPr>
          <a:xfrm>
            <a:off x="0" y="967700"/>
            <a:ext cx="9144000" cy="589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3"/>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45" name="Google Shape;545;p53"/>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546" name="Google Shape;546;p53"/>
          <p:cNvPicPr preferRelativeResize="0"/>
          <p:nvPr/>
        </p:nvPicPr>
        <p:blipFill>
          <a:blip r:embed="rId4">
            <a:alphaModFix/>
          </a:blip>
          <a:stretch>
            <a:fillRect/>
          </a:stretch>
        </p:blipFill>
        <p:spPr>
          <a:xfrm>
            <a:off x="84150" y="566525"/>
            <a:ext cx="8484850" cy="62914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54"/>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54" name="Google Shape;554;p54"/>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555" name="Google Shape;555;p54"/>
          <p:cNvPicPr preferRelativeResize="0"/>
          <p:nvPr/>
        </p:nvPicPr>
        <p:blipFill>
          <a:blip r:embed="rId4">
            <a:alphaModFix/>
          </a:blip>
          <a:stretch>
            <a:fillRect/>
          </a:stretch>
        </p:blipFill>
        <p:spPr>
          <a:xfrm>
            <a:off x="48125" y="1921350"/>
            <a:ext cx="8983676" cy="4936650"/>
          </a:xfrm>
          <a:prstGeom prst="rect">
            <a:avLst/>
          </a:prstGeom>
          <a:noFill/>
          <a:ln>
            <a:noFill/>
          </a:ln>
        </p:spPr>
      </p:pic>
      <p:sp>
        <p:nvSpPr>
          <p:cNvPr id="556" name="Google Shape;556;p54"/>
          <p:cNvSpPr/>
          <p:nvPr/>
        </p:nvSpPr>
        <p:spPr>
          <a:xfrm>
            <a:off x="-14025" y="28050"/>
            <a:ext cx="7610400" cy="18933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pd.plotting.register_matplotlib_converters()</a:t>
            </a:r>
            <a:endParaRPr sz="1600"/>
          </a:p>
          <a:p>
            <a:pPr indent="0" lvl="0" marL="0" rtl="0" algn="l">
              <a:spcBef>
                <a:spcPts val="0"/>
              </a:spcBef>
              <a:spcAft>
                <a:spcPts val="0"/>
              </a:spcAft>
              <a:buNone/>
            </a:pPr>
            <a:r>
              <a:rPr lang="en-US" sz="1600"/>
              <a:t>train["CO2"].plot(figsize=(12,8))#, style="--", color="gray", legend=True, label="Train")</a:t>
            </a:r>
            <a:endParaRPr sz="1600"/>
          </a:p>
          <a:p>
            <a:pPr indent="0" lvl="0" marL="0" rtl="0" algn="l">
              <a:spcBef>
                <a:spcPts val="0"/>
              </a:spcBef>
              <a:spcAft>
                <a:spcPts val="0"/>
              </a:spcAft>
              <a:buNone/>
            </a:pPr>
            <a:r>
              <a:rPr lang="en-US" sz="1600"/>
              <a:t>py_snaive_fit.plot(color="b", legend=True, label="SNaive_Fitted")</a:t>
            </a:r>
            <a:endParaRPr sz="1600"/>
          </a:p>
          <a:p>
            <a:pPr indent="0" lvl="0" marL="0" rtl="0" algn="l">
              <a:spcBef>
                <a:spcPts val="0"/>
              </a:spcBef>
              <a:spcAft>
                <a:spcPts val="0"/>
              </a:spcAft>
              <a:buNone/>
            </a:pPr>
            <a:r>
              <a:rPr lang="en-US" sz="1600"/>
              <a:t>predictions["CO2"].plot(style="--",color="r", legend=True, label="Test")</a:t>
            </a:r>
            <a:endParaRPr sz="1600"/>
          </a:p>
          <a:p>
            <a:pPr indent="0" lvl="0" marL="0" rtl="0" algn="l">
              <a:spcBef>
                <a:spcPts val="0"/>
              </a:spcBef>
              <a:spcAft>
                <a:spcPts val="0"/>
              </a:spcAft>
              <a:buNone/>
            </a:pPr>
            <a:r>
              <a:rPr lang="en-US" sz="1600"/>
              <a:t>predictions["py_snaive"].plot(color="b", legend=True, label="Snaive_fc");</a:t>
            </a:r>
            <a:endParaRPr sz="1600"/>
          </a:p>
          <a:p>
            <a:pPr indent="0" lvl="0" marL="0" rtl="0" algn="l">
              <a:spcBef>
                <a:spcPts val="0"/>
              </a:spcBef>
              <a:spcAft>
                <a:spcPts val="0"/>
              </a:spcAft>
              <a:buNone/>
            </a:pPr>
            <a:r>
              <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55"/>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64" name="Google Shape;564;p55"/>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565" name="Google Shape;565;p55"/>
          <p:cNvSpPr/>
          <p:nvPr/>
        </p:nvSpPr>
        <p:spPr>
          <a:xfrm>
            <a:off x="14025" y="-14025"/>
            <a:ext cx="7610400" cy="8274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lang="en-US" sz="2200">
                <a:solidFill>
                  <a:srgbClr val="073763"/>
                </a:solidFill>
              </a:rPr>
              <a:t>Training Score And Test Score And Residual For Dataset</a:t>
            </a:r>
            <a:endParaRPr b="1" sz="2200">
              <a:solidFill>
                <a:srgbClr val="073763"/>
              </a:solidFill>
            </a:endParaRPr>
          </a:p>
        </p:txBody>
      </p:sp>
      <p:pic>
        <p:nvPicPr>
          <p:cNvPr id="566" name="Google Shape;566;p55"/>
          <p:cNvPicPr preferRelativeResize="0"/>
          <p:nvPr/>
        </p:nvPicPr>
        <p:blipFill>
          <a:blip r:embed="rId4">
            <a:alphaModFix/>
          </a:blip>
          <a:stretch>
            <a:fillRect/>
          </a:stretch>
        </p:blipFill>
        <p:spPr>
          <a:xfrm>
            <a:off x="76200" y="952500"/>
            <a:ext cx="9067800" cy="5905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56"/>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574" name="Google Shape;574;p56"/>
          <p:cNvSpPr txBox="1"/>
          <p:nvPr>
            <p:ph type="title"/>
          </p:nvPr>
        </p:nvSpPr>
        <p:spPr>
          <a:xfrm>
            <a:off x="152403" y="12762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75" name="Google Shape;575;p56"/>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576" name="Google Shape;576;p56"/>
          <p:cNvPicPr preferRelativeResize="0"/>
          <p:nvPr/>
        </p:nvPicPr>
        <p:blipFill>
          <a:blip r:embed="rId4">
            <a:alphaModFix/>
          </a:blip>
          <a:stretch>
            <a:fillRect/>
          </a:stretch>
        </p:blipFill>
        <p:spPr>
          <a:xfrm>
            <a:off x="0" y="771350"/>
            <a:ext cx="9066300" cy="608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7"/>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84" name="Google Shape;584;p57"/>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585" name="Google Shape;585;p57"/>
          <p:cNvSpPr/>
          <p:nvPr/>
        </p:nvSpPr>
        <p:spPr>
          <a:xfrm>
            <a:off x="0" y="28050"/>
            <a:ext cx="7250700" cy="631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2200">
                <a:solidFill>
                  <a:srgbClr val="073763"/>
                </a:solidFill>
              </a:rPr>
              <a:t>PACF of Seasonal Snaive Model Residuals</a:t>
            </a:r>
            <a:endParaRPr b="1" sz="2200">
              <a:solidFill>
                <a:srgbClr val="073763"/>
              </a:solidFill>
            </a:endParaRPr>
          </a:p>
        </p:txBody>
      </p:sp>
      <p:sp>
        <p:nvSpPr>
          <p:cNvPr id="586" name="Google Shape;586;p57"/>
          <p:cNvSpPr/>
          <p:nvPr/>
        </p:nvSpPr>
        <p:spPr>
          <a:xfrm>
            <a:off x="448775" y="659250"/>
            <a:ext cx="4712100" cy="7152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plot_acf(py_snaive_resid);</a:t>
            </a:r>
            <a:endParaRPr/>
          </a:p>
          <a:p>
            <a:pPr indent="0" lvl="0" marL="0" rtl="0" algn="l">
              <a:spcBef>
                <a:spcPts val="0"/>
              </a:spcBef>
              <a:spcAft>
                <a:spcPts val="0"/>
              </a:spcAft>
              <a:buNone/>
            </a:pPr>
            <a:r>
              <a:rPr lang="en-US"/>
              <a:t>plot_pacf(py_snaive_resid);</a:t>
            </a:r>
            <a:endParaRPr/>
          </a:p>
          <a:p>
            <a:pPr indent="0" lvl="0" marL="0" rtl="0" algn="l">
              <a:spcBef>
                <a:spcPts val="0"/>
              </a:spcBef>
              <a:spcAft>
                <a:spcPts val="0"/>
              </a:spcAft>
              <a:buNone/>
            </a:pPr>
            <a:r>
              <a:t/>
            </a:r>
            <a:endParaRPr/>
          </a:p>
        </p:txBody>
      </p:sp>
      <p:pic>
        <p:nvPicPr>
          <p:cNvPr id="587" name="Google Shape;587;p57"/>
          <p:cNvPicPr preferRelativeResize="0"/>
          <p:nvPr/>
        </p:nvPicPr>
        <p:blipFill>
          <a:blip r:embed="rId4">
            <a:alphaModFix/>
          </a:blip>
          <a:stretch>
            <a:fillRect/>
          </a:stretch>
        </p:blipFill>
        <p:spPr>
          <a:xfrm>
            <a:off x="0" y="2229900"/>
            <a:ext cx="4431900" cy="4628100"/>
          </a:xfrm>
          <a:prstGeom prst="rect">
            <a:avLst/>
          </a:prstGeom>
          <a:noFill/>
          <a:ln>
            <a:noFill/>
          </a:ln>
        </p:spPr>
      </p:pic>
      <p:pic>
        <p:nvPicPr>
          <p:cNvPr id="588" name="Google Shape;588;p57"/>
          <p:cNvPicPr preferRelativeResize="0"/>
          <p:nvPr/>
        </p:nvPicPr>
        <p:blipFill>
          <a:blip r:embed="rId5">
            <a:alphaModFix/>
          </a:blip>
          <a:stretch>
            <a:fillRect/>
          </a:stretch>
        </p:blipFill>
        <p:spPr>
          <a:xfrm>
            <a:off x="4431900" y="2038250"/>
            <a:ext cx="4712100" cy="4819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8"/>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96" name="Google Shape;596;p58"/>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597" name="Google Shape;597;p58"/>
          <p:cNvSpPr/>
          <p:nvPr/>
        </p:nvSpPr>
        <p:spPr>
          <a:xfrm>
            <a:off x="14025" y="84150"/>
            <a:ext cx="7461000" cy="8415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b="1" lang="en-US" sz="2200">
                <a:solidFill>
                  <a:srgbClr val="073763"/>
                </a:solidFill>
                <a:highlight>
                  <a:srgbClr val="FFFFFF"/>
                </a:highlight>
              </a:rPr>
              <a:t>Grid Searching </a:t>
            </a:r>
            <a:r>
              <a:rPr b="1" lang="en-US" sz="2200">
                <a:solidFill>
                  <a:srgbClr val="073763"/>
                </a:solidFill>
                <a:highlight>
                  <a:srgbClr val="FFFFFF"/>
                </a:highlight>
              </a:rPr>
              <a:t>Triple Exponential Smoothing (Holt-Winter's Method)</a:t>
            </a:r>
            <a:endParaRPr b="1" sz="2200">
              <a:solidFill>
                <a:srgbClr val="073763"/>
              </a:solidFill>
              <a:highlight>
                <a:srgbClr val="FFFFFF"/>
              </a:highlight>
            </a:endParaRPr>
          </a:p>
          <a:p>
            <a:pPr indent="0" lvl="0" marL="0" rtl="0" algn="l">
              <a:spcBef>
                <a:spcPts val="0"/>
              </a:spcBef>
              <a:spcAft>
                <a:spcPts val="0"/>
              </a:spcAft>
              <a:buNone/>
            </a:pPr>
            <a:r>
              <a:t/>
            </a:r>
            <a:endParaRPr b="1" sz="2200">
              <a:solidFill>
                <a:srgbClr val="073763"/>
              </a:solidFill>
            </a:endParaRPr>
          </a:p>
        </p:txBody>
      </p:sp>
      <p:pic>
        <p:nvPicPr>
          <p:cNvPr id="598" name="Google Shape;598;p58"/>
          <p:cNvPicPr preferRelativeResize="0"/>
          <p:nvPr/>
        </p:nvPicPr>
        <p:blipFill>
          <a:blip r:embed="rId4">
            <a:alphaModFix/>
          </a:blip>
          <a:stretch>
            <a:fillRect/>
          </a:stretch>
        </p:blipFill>
        <p:spPr>
          <a:xfrm>
            <a:off x="0" y="925650"/>
            <a:ext cx="9144000" cy="5903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59"/>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06" name="Google Shape;606;p59"/>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07" name="Google Shape;607;p59"/>
          <p:cNvSpPr/>
          <p:nvPr/>
        </p:nvSpPr>
        <p:spPr>
          <a:xfrm>
            <a:off x="42075" y="42075"/>
            <a:ext cx="7545300" cy="5244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1100"/>
              </a:spcBef>
              <a:spcAft>
                <a:spcPts val="0"/>
              </a:spcAft>
              <a:buNone/>
            </a:pPr>
            <a:r>
              <a:rPr b="1" lang="en-US" sz="2200">
                <a:solidFill>
                  <a:srgbClr val="073763"/>
                </a:solidFill>
                <a:highlight>
                  <a:srgbClr val="FFFFFF"/>
                </a:highlight>
              </a:rPr>
              <a:t>Holt-Winter's Model</a:t>
            </a:r>
            <a:endParaRPr b="1" sz="2200">
              <a:solidFill>
                <a:srgbClr val="073763"/>
              </a:solidFill>
              <a:highlight>
                <a:srgbClr val="FFFFFF"/>
              </a:highlight>
            </a:endParaRPr>
          </a:p>
          <a:p>
            <a:pPr indent="0" lvl="0" marL="2286000" rtl="0" algn="l">
              <a:spcBef>
                <a:spcPts val="0"/>
              </a:spcBef>
              <a:spcAft>
                <a:spcPts val="0"/>
              </a:spcAft>
              <a:buNone/>
            </a:pPr>
            <a:r>
              <a:t/>
            </a:r>
            <a:endParaRPr b="1" sz="2200">
              <a:solidFill>
                <a:srgbClr val="073763"/>
              </a:solidFill>
            </a:endParaRPr>
          </a:p>
        </p:txBody>
      </p:sp>
      <p:pic>
        <p:nvPicPr>
          <p:cNvPr id="608" name="Google Shape;608;p59"/>
          <p:cNvPicPr preferRelativeResize="0"/>
          <p:nvPr/>
        </p:nvPicPr>
        <p:blipFill>
          <a:blip r:embed="rId4">
            <a:alphaModFix/>
          </a:blip>
          <a:stretch>
            <a:fillRect/>
          </a:stretch>
        </p:blipFill>
        <p:spPr>
          <a:xfrm>
            <a:off x="0" y="566475"/>
            <a:ext cx="9144000" cy="6291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60"/>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16" name="Google Shape;616;p60"/>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617" name="Google Shape;617;p60"/>
          <p:cNvPicPr preferRelativeResize="0"/>
          <p:nvPr/>
        </p:nvPicPr>
        <p:blipFill>
          <a:blip r:embed="rId4">
            <a:alphaModFix/>
          </a:blip>
          <a:stretch>
            <a:fillRect/>
          </a:stretch>
        </p:blipFill>
        <p:spPr>
          <a:xfrm>
            <a:off x="0" y="883550"/>
            <a:ext cx="9144000" cy="5945850"/>
          </a:xfrm>
          <a:prstGeom prst="rect">
            <a:avLst/>
          </a:prstGeom>
          <a:noFill/>
          <a:ln>
            <a:noFill/>
          </a:ln>
        </p:spPr>
      </p:pic>
      <p:sp>
        <p:nvSpPr>
          <p:cNvPr id="618" name="Google Shape;618;p60"/>
          <p:cNvSpPr/>
          <p:nvPr/>
        </p:nvSpPr>
        <p:spPr>
          <a:xfrm>
            <a:off x="1696975" y="42075"/>
            <a:ext cx="3197700" cy="6591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2200">
                <a:solidFill>
                  <a:srgbClr val="073763"/>
                </a:solidFill>
              </a:rPr>
              <a:t>Plotting</a:t>
            </a:r>
            <a:endParaRPr b="1" sz="2200">
              <a:solidFill>
                <a:srgbClr val="07376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61"/>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26" name="Google Shape;626;p61"/>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27" name="Google Shape;627;p61"/>
          <p:cNvSpPr/>
          <p:nvPr/>
        </p:nvSpPr>
        <p:spPr>
          <a:xfrm>
            <a:off x="14025" y="42075"/>
            <a:ext cx="7517100" cy="617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0"/>
              </a:spcBef>
              <a:spcAft>
                <a:spcPts val="0"/>
              </a:spcAft>
              <a:buNone/>
            </a:pPr>
            <a:r>
              <a:rPr b="1" lang="en-US" sz="2200">
                <a:solidFill>
                  <a:srgbClr val="073763"/>
                </a:solidFill>
              </a:rPr>
              <a:t>Simulating AR process</a:t>
            </a:r>
            <a:endParaRPr b="1" sz="2200">
              <a:solidFill>
                <a:srgbClr val="073763"/>
              </a:solidFill>
            </a:endParaRPr>
          </a:p>
        </p:txBody>
      </p:sp>
      <p:pic>
        <p:nvPicPr>
          <p:cNvPr id="628" name="Google Shape;628;p61"/>
          <p:cNvPicPr preferRelativeResize="0"/>
          <p:nvPr/>
        </p:nvPicPr>
        <p:blipFill>
          <a:blip r:embed="rId4">
            <a:alphaModFix/>
          </a:blip>
          <a:stretch>
            <a:fillRect/>
          </a:stretch>
        </p:blipFill>
        <p:spPr>
          <a:xfrm>
            <a:off x="0" y="659175"/>
            <a:ext cx="9144001" cy="6198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0" y="1123825"/>
            <a:ext cx="8913900" cy="573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t/>
            </a:r>
            <a:endParaRPr/>
          </a:p>
        </p:txBody>
      </p:sp>
      <p:sp>
        <p:nvSpPr>
          <p:cNvPr id="174" name="Google Shape;174;p17"/>
          <p:cNvSpPr txBox="1"/>
          <p:nvPr>
            <p:ph idx="1" type="body"/>
          </p:nvPr>
        </p:nvSpPr>
        <p:spPr>
          <a:xfrm>
            <a:off x="56600" y="897400"/>
            <a:ext cx="8961600" cy="573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000"/>
              </a:spcBef>
              <a:spcAft>
                <a:spcPts val="0"/>
              </a:spcAft>
              <a:buSzPts val="2000"/>
              <a:buNone/>
            </a:pPr>
            <a:r>
              <a:rPr b="1" lang="en-US" sz="1600" u="sng">
                <a:solidFill>
                  <a:srgbClr val="073763"/>
                </a:solidFill>
                <a:latin typeface="Arial"/>
                <a:ea typeface="Arial"/>
                <a:cs typeface="Arial"/>
                <a:sym typeface="Arial"/>
              </a:rPr>
              <a:t>Data information :</a:t>
            </a:r>
            <a:endParaRPr b="1" sz="1600" u="sng">
              <a:solidFill>
                <a:srgbClr val="073763"/>
              </a:solidFill>
              <a:latin typeface="Arial"/>
              <a:ea typeface="Arial"/>
              <a:cs typeface="Arial"/>
              <a:sym typeface="Arial"/>
            </a:endParaRPr>
          </a:p>
          <a:p>
            <a:pPr indent="0" lvl="0" marL="0" rtl="0" algn="l">
              <a:lnSpc>
                <a:spcPct val="100000"/>
              </a:lnSpc>
              <a:spcBef>
                <a:spcPts val="2000"/>
              </a:spcBef>
              <a:spcAft>
                <a:spcPts val="0"/>
              </a:spcAft>
              <a:buSzPts val="2000"/>
              <a:buNone/>
            </a:pPr>
            <a:r>
              <a:rPr lang="en-US" sz="1300">
                <a:solidFill>
                  <a:srgbClr val="000000"/>
                </a:solidFill>
                <a:latin typeface="Arial"/>
                <a:ea typeface="Arial"/>
                <a:cs typeface="Arial"/>
                <a:sym typeface="Arial"/>
              </a:rPr>
              <a:t>Below screen shot gives the first five records, last five records, numbers of rows and columns, data type of each columns</a:t>
            </a:r>
            <a:endParaRPr sz="1300">
              <a:solidFill>
                <a:srgbClr val="000000"/>
              </a:solidFill>
              <a:latin typeface="Arial"/>
              <a:ea typeface="Arial"/>
              <a:cs typeface="Arial"/>
              <a:sym typeface="Arial"/>
            </a:endParaRPr>
          </a:p>
          <a:p>
            <a:pPr indent="0" lvl="0" marL="0" rtl="0" algn="l">
              <a:lnSpc>
                <a:spcPct val="100000"/>
              </a:lnSpc>
              <a:spcBef>
                <a:spcPts val="2000"/>
              </a:spcBef>
              <a:spcAft>
                <a:spcPts val="0"/>
              </a:spcAft>
              <a:buSzPts val="2000"/>
              <a:buNone/>
            </a:pPr>
            <a:r>
              <a:t/>
            </a:r>
            <a:endParaRPr sz="1300">
              <a:solidFill>
                <a:srgbClr val="000000"/>
              </a:solidFill>
              <a:latin typeface="Arial"/>
              <a:ea typeface="Arial"/>
              <a:cs typeface="Arial"/>
              <a:sym typeface="Arial"/>
            </a:endParaRPr>
          </a:p>
        </p:txBody>
      </p:sp>
      <p:sp>
        <p:nvSpPr>
          <p:cNvPr id="175" name="Google Shape;175;p17"/>
          <p:cNvSpPr txBox="1"/>
          <p:nvPr/>
        </p:nvSpPr>
        <p:spPr>
          <a:xfrm>
            <a:off x="56600" y="330175"/>
            <a:ext cx="8961600" cy="523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 </a:t>
            </a:r>
            <a:r>
              <a:rPr b="1" i="0" lang="en-US" sz="2200" u="none" cap="none" strike="noStrike">
                <a:solidFill>
                  <a:srgbClr val="073763"/>
                </a:solidFill>
                <a:latin typeface="Arial"/>
                <a:ea typeface="Arial"/>
                <a:cs typeface="Arial"/>
                <a:sym typeface="Arial"/>
              </a:rPr>
              <a:t>Understanding Data</a:t>
            </a:r>
            <a:endParaRPr b="1" i="0" sz="2200" u="none" cap="none" strike="noStrike">
              <a:solidFill>
                <a:srgbClr val="073763"/>
              </a:solidFill>
              <a:latin typeface="Arial"/>
              <a:ea typeface="Arial"/>
              <a:cs typeface="Arial"/>
              <a:sym typeface="Arial"/>
            </a:endParaRPr>
          </a:p>
        </p:txBody>
      </p:sp>
      <p:pic>
        <p:nvPicPr>
          <p:cNvPr id="176" name="Google Shape;176;p17"/>
          <p:cNvPicPr preferRelativeResize="0"/>
          <p:nvPr/>
        </p:nvPicPr>
        <p:blipFill rotWithShape="1">
          <a:blip r:embed="rId3">
            <a:alphaModFix/>
          </a:blip>
          <a:srcRect b="0" l="0" r="0" t="0"/>
          <a:stretch/>
        </p:blipFill>
        <p:spPr>
          <a:xfrm>
            <a:off x="7658554" y="386095"/>
            <a:ext cx="1187050" cy="411359"/>
          </a:xfrm>
          <a:prstGeom prst="rect">
            <a:avLst/>
          </a:prstGeom>
          <a:noFill/>
          <a:ln>
            <a:noFill/>
          </a:ln>
        </p:spPr>
      </p:pic>
      <p:pic>
        <p:nvPicPr>
          <p:cNvPr id="177" name="Google Shape;177;p17"/>
          <p:cNvPicPr preferRelativeResize="0"/>
          <p:nvPr/>
        </p:nvPicPr>
        <p:blipFill>
          <a:blip r:embed="rId4">
            <a:alphaModFix/>
          </a:blip>
          <a:stretch>
            <a:fillRect/>
          </a:stretch>
        </p:blipFill>
        <p:spPr>
          <a:xfrm>
            <a:off x="56600" y="1879300"/>
            <a:ext cx="4164775" cy="4978700"/>
          </a:xfrm>
          <a:prstGeom prst="rect">
            <a:avLst/>
          </a:prstGeom>
          <a:noFill/>
          <a:ln>
            <a:noFill/>
          </a:ln>
        </p:spPr>
      </p:pic>
      <p:pic>
        <p:nvPicPr>
          <p:cNvPr id="178" name="Google Shape;178;p17"/>
          <p:cNvPicPr preferRelativeResize="0"/>
          <p:nvPr/>
        </p:nvPicPr>
        <p:blipFill>
          <a:blip r:embed="rId5">
            <a:alphaModFix/>
          </a:blip>
          <a:stretch>
            <a:fillRect/>
          </a:stretch>
        </p:blipFill>
        <p:spPr>
          <a:xfrm>
            <a:off x="4273600" y="1729625"/>
            <a:ext cx="4870400" cy="4901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62"/>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36" name="Google Shape;636;p62"/>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37" name="Google Shape;637;p62"/>
          <p:cNvSpPr/>
          <p:nvPr/>
        </p:nvSpPr>
        <p:spPr>
          <a:xfrm>
            <a:off x="0" y="70125"/>
            <a:ext cx="7531200" cy="631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0"/>
              </a:spcBef>
              <a:spcAft>
                <a:spcPts val="0"/>
              </a:spcAft>
              <a:buNone/>
            </a:pPr>
            <a:r>
              <a:rPr b="1" lang="en-US" sz="2200">
                <a:solidFill>
                  <a:srgbClr val="073763"/>
                </a:solidFill>
              </a:rPr>
              <a:t>Plot ACF And PACF</a:t>
            </a:r>
            <a:endParaRPr b="1" sz="2200">
              <a:solidFill>
                <a:srgbClr val="073763"/>
              </a:solidFill>
            </a:endParaRPr>
          </a:p>
        </p:txBody>
      </p:sp>
      <p:pic>
        <p:nvPicPr>
          <p:cNvPr id="638" name="Google Shape;638;p62"/>
          <p:cNvPicPr preferRelativeResize="0"/>
          <p:nvPr/>
        </p:nvPicPr>
        <p:blipFill>
          <a:blip r:embed="rId4">
            <a:alphaModFix/>
          </a:blip>
          <a:stretch>
            <a:fillRect/>
          </a:stretch>
        </p:blipFill>
        <p:spPr>
          <a:xfrm>
            <a:off x="0" y="701325"/>
            <a:ext cx="9144001" cy="6156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63"/>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46" name="Google Shape;646;p63"/>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47" name="Google Shape;647;p63"/>
          <p:cNvSpPr/>
          <p:nvPr/>
        </p:nvSpPr>
        <p:spPr>
          <a:xfrm>
            <a:off x="-14025" y="56100"/>
            <a:ext cx="7610400" cy="5889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743200" rtl="0" algn="l">
              <a:spcBef>
                <a:spcPts val="0"/>
              </a:spcBef>
              <a:spcAft>
                <a:spcPts val="0"/>
              </a:spcAft>
              <a:buNone/>
            </a:pPr>
            <a:r>
              <a:rPr b="1" lang="en-US" sz="2200">
                <a:solidFill>
                  <a:srgbClr val="073763"/>
                </a:solidFill>
              </a:rPr>
              <a:t>Auto-Arima</a:t>
            </a:r>
            <a:endParaRPr b="1" sz="2200">
              <a:solidFill>
                <a:srgbClr val="073763"/>
              </a:solidFill>
            </a:endParaRPr>
          </a:p>
        </p:txBody>
      </p:sp>
      <p:pic>
        <p:nvPicPr>
          <p:cNvPr id="648" name="Google Shape;648;p63"/>
          <p:cNvPicPr preferRelativeResize="0"/>
          <p:nvPr/>
        </p:nvPicPr>
        <p:blipFill>
          <a:blip r:embed="rId4">
            <a:alphaModFix/>
          </a:blip>
          <a:stretch>
            <a:fillRect/>
          </a:stretch>
        </p:blipFill>
        <p:spPr>
          <a:xfrm>
            <a:off x="0" y="729275"/>
            <a:ext cx="9144001" cy="6156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64"/>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56" name="Google Shape;656;p64"/>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57" name="Google Shape;657;p64"/>
          <p:cNvSpPr/>
          <p:nvPr/>
        </p:nvSpPr>
        <p:spPr>
          <a:xfrm>
            <a:off x="98175" y="24250"/>
            <a:ext cx="7461000" cy="673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073763"/>
                </a:solidFill>
              </a:rPr>
              <a:t>Creating SARIMA Model In Python Using StatsModels</a:t>
            </a:r>
            <a:endParaRPr b="1" sz="2200">
              <a:solidFill>
                <a:srgbClr val="073763"/>
              </a:solidFill>
            </a:endParaRPr>
          </a:p>
        </p:txBody>
      </p:sp>
      <p:pic>
        <p:nvPicPr>
          <p:cNvPr id="658" name="Google Shape;658;p64"/>
          <p:cNvPicPr preferRelativeResize="0"/>
          <p:nvPr/>
        </p:nvPicPr>
        <p:blipFill>
          <a:blip r:embed="rId4">
            <a:alphaModFix/>
          </a:blip>
          <a:stretch>
            <a:fillRect/>
          </a:stretch>
        </p:blipFill>
        <p:spPr>
          <a:xfrm>
            <a:off x="0" y="799400"/>
            <a:ext cx="9087901" cy="60585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65"/>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66" name="Google Shape;666;p65"/>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67" name="Google Shape;667;p65"/>
          <p:cNvSpPr/>
          <p:nvPr/>
        </p:nvSpPr>
        <p:spPr>
          <a:xfrm>
            <a:off x="336600" y="566525"/>
            <a:ext cx="7610400" cy="13830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073763"/>
                </a:solidFill>
              </a:rPr>
              <a:t>Check The A</a:t>
            </a:r>
            <a:r>
              <a:rPr b="1" lang="en-US" sz="2200">
                <a:solidFill>
                  <a:srgbClr val="073763"/>
                </a:solidFill>
              </a:rPr>
              <a:t>ccuracy(predictions.CO2,py_sarima)</a:t>
            </a:r>
            <a:endParaRPr b="1" sz="2200">
              <a:solidFill>
                <a:srgbClr val="073763"/>
              </a:solidFill>
            </a:endParaRPr>
          </a:p>
        </p:txBody>
      </p:sp>
      <p:pic>
        <p:nvPicPr>
          <p:cNvPr id="668" name="Google Shape;668;p65"/>
          <p:cNvPicPr preferRelativeResize="0"/>
          <p:nvPr/>
        </p:nvPicPr>
        <p:blipFill>
          <a:blip r:embed="rId4">
            <a:alphaModFix/>
          </a:blip>
          <a:stretch>
            <a:fillRect/>
          </a:stretch>
        </p:blipFill>
        <p:spPr>
          <a:xfrm>
            <a:off x="336600" y="2302350"/>
            <a:ext cx="7610399" cy="2406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66"/>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76" name="Google Shape;676;p66"/>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77" name="Google Shape;677;p66"/>
          <p:cNvSpPr/>
          <p:nvPr/>
        </p:nvSpPr>
        <p:spPr>
          <a:xfrm>
            <a:off x="56100" y="70125"/>
            <a:ext cx="7503000" cy="687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lang="en-US" sz="2200">
                <a:solidFill>
                  <a:srgbClr val="073763"/>
                </a:solidFill>
              </a:rPr>
              <a:t>Fitting Model To Log Of Train</a:t>
            </a:r>
            <a:endParaRPr b="1" sz="2200">
              <a:solidFill>
                <a:srgbClr val="073763"/>
              </a:solidFill>
            </a:endParaRPr>
          </a:p>
        </p:txBody>
      </p:sp>
      <p:pic>
        <p:nvPicPr>
          <p:cNvPr id="678" name="Google Shape;678;p66"/>
          <p:cNvPicPr preferRelativeResize="0"/>
          <p:nvPr/>
        </p:nvPicPr>
        <p:blipFill>
          <a:blip r:embed="rId4">
            <a:alphaModFix/>
          </a:blip>
          <a:stretch>
            <a:fillRect/>
          </a:stretch>
        </p:blipFill>
        <p:spPr>
          <a:xfrm>
            <a:off x="0" y="869525"/>
            <a:ext cx="9144001" cy="59884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7"/>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86" name="Google Shape;686;p67"/>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87" name="Google Shape;687;p67"/>
          <p:cNvSpPr/>
          <p:nvPr/>
        </p:nvSpPr>
        <p:spPr>
          <a:xfrm>
            <a:off x="42075" y="0"/>
            <a:ext cx="7446900" cy="673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2286000" rtl="0" algn="l">
              <a:spcBef>
                <a:spcPts val="0"/>
              </a:spcBef>
              <a:spcAft>
                <a:spcPts val="0"/>
              </a:spcAft>
              <a:buNone/>
            </a:pPr>
            <a:r>
              <a:rPr b="1" lang="en-US" sz="2200">
                <a:solidFill>
                  <a:srgbClr val="073763"/>
                </a:solidFill>
              </a:rPr>
              <a:t>Sarima-Log-Model</a:t>
            </a:r>
            <a:endParaRPr b="1" sz="2200">
              <a:solidFill>
                <a:srgbClr val="073763"/>
              </a:solidFill>
            </a:endParaRPr>
          </a:p>
        </p:txBody>
      </p:sp>
      <p:pic>
        <p:nvPicPr>
          <p:cNvPr id="688" name="Google Shape;688;p67"/>
          <p:cNvPicPr preferRelativeResize="0"/>
          <p:nvPr/>
        </p:nvPicPr>
        <p:blipFill>
          <a:blip r:embed="rId4">
            <a:alphaModFix/>
          </a:blip>
          <a:stretch>
            <a:fillRect/>
          </a:stretch>
        </p:blipFill>
        <p:spPr>
          <a:xfrm>
            <a:off x="42075" y="673200"/>
            <a:ext cx="8913900" cy="612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8"/>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96" name="Google Shape;696;p68"/>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697" name="Google Shape;697;p68"/>
          <p:cNvSpPr/>
          <p:nvPr/>
        </p:nvSpPr>
        <p:spPr>
          <a:xfrm>
            <a:off x="1865275" y="28050"/>
            <a:ext cx="3800700" cy="7011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2200">
                <a:solidFill>
                  <a:srgbClr val="073763"/>
                </a:solidFill>
              </a:rPr>
              <a:t>Plotting</a:t>
            </a:r>
            <a:endParaRPr b="1" sz="2200">
              <a:solidFill>
                <a:srgbClr val="073763"/>
              </a:solidFill>
            </a:endParaRPr>
          </a:p>
        </p:txBody>
      </p:sp>
      <p:pic>
        <p:nvPicPr>
          <p:cNvPr id="698" name="Google Shape;698;p68"/>
          <p:cNvPicPr preferRelativeResize="0"/>
          <p:nvPr/>
        </p:nvPicPr>
        <p:blipFill>
          <a:blip r:embed="rId4">
            <a:alphaModFix/>
          </a:blip>
          <a:stretch>
            <a:fillRect/>
          </a:stretch>
        </p:blipFill>
        <p:spPr>
          <a:xfrm>
            <a:off x="0" y="813425"/>
            <a:ext cx="9144001" cy="6020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69"/>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706" name="Google Shape;706;p69"/>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pic>
        <p:nvPicPr>
          <p:cNvPr id="707" name="Google Shape;707;p69"/>
          <p:cNvPicPr preferRelativeResize="0"/>
          <p:nvPr/>
        </p:nvPicPr>
        <p:blipFill>
          <a:blip r:embed="rId4">
            <a:alphaModFix/>
          </a:blip>
          <a:stretch>
            <a:fillRect/>
          </a:stretch>
        </p:blipFill>
        <p:spPr>
          <a:xfrm>
            <a:off x="-13350" y="729275"/>
            <a:ext cx="9143999" cy="6128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70"/>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715" name="Google Shape;715;p70"/>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716" name="Google Shape;716;p70"/>
          <p:cNvSpPr/>
          <p:nvPr/>
        </p:nvSpPr>
        <p:spPr>
          <a:xfrm>
            <a:off x="1767100" y="28050"/>
            <a:ext cx="3239700" cy="5385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200">
                <a:solidFill>
                  <a:srgbClr val="073763"/>
                </a:solidFill>
              </a:rPr>
              <a:t>Prediction</a:t>
            </a:r>
            <a:endParaRPr b="1" sz="2200">
              <a:solidFill>
                <a:srgbClr val="073763"/>
              </a:solidFill>
            </a:endParaRPr>
          </a:p>
        </p:txBody>
      </p:sp>
      <p:pic>
        <p:nvPicPr>
          <p:cNvPr id="717" name="Google Shape;717;p70"/>
          <p:cNvPicPr preferRelativeResize="0"/>
          <p:nvPr/>
        </p:nvPicPr>
        <p:blipFill>
          <a:blip r:embed="rId4">
            <a:alphaModFix/>
          </a:blip>
          <a:stretch>
            <a:fillRect/>
          </a:stretch>
        </p:blipFill>
        <p:spPr>
          <a:xfrm>
            <a:off x="0" y="566550"/>
            <a:ext cx="3327150" cy="6291450"/>
          </a:xfrm>
          <a:prstGeom prst="rect">
            <a:avLst/>
          </a:prstGeom>
          <a:noFill/>
          <a:ln>
            <a:noFill/>
          </a:ln>
        </p:spPr>
      </p:pic>
      <p:pic>
        <p:nvPicPr>
          <p:cNvPr id="718" name="Google Shape;718;p70"/>
          <p:cNvPicPr preferRelativeResize="0"/>
          <p:nvPr/>
        </p:nvPicPr>
        <p:blipFill>
          <a:blip r:embed="rId5">
            <a:alphaModFix/>
          </a:blip>
          <a:stretch>
            <a:fillRect/>
          </a:stretch>
        </p:blipFill>
        <p:spPr>
          <a:xfrm>
            <a:off x="3774175" y="2038250"/>
            <a:ext cx="4400550" cy="1638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71"/>
          <p:cNvSpPr txBox="1"/>
          <p:nvPr>
            <p:ph idx="1" type="body"/>
          </p:nvPr>
        </p:nvSpPr>
        <p:spPr>
          <a:xfrm>
            <a:off x="1114424" y="2595564"/>
            <a:ext cx="7610400" cy="367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726" name="Google Shape;726;p71"/>
          <p:cNvPicPr preferRelativeResize="0"/>
          <p:nvPr/>
        </p:nvPicPr>
        <p:blipFill rotWithShape="1">
          <a:blip r:embed="rId3">
            <a:alphaModFix/>
          </a:blip>
          <a:srcRect b="0" l="0" r="0" t="0"/>
          <a:stretch/>
        </p:blipFill>
        <p:spPr>
          <a:xfrm>
            <a:off x="7658554" y="155170"/>
            <a:ext cx="1187050" cy="411359"/>
          </a:xfrm>
          <a:prstGeom prst="rect">
            <a:avLst/>
          </a:prstGeom>
          <a:noFill/>
          <a:ln>
            <a:noFill/>
          </a:ln>
        </p:spPr>
      </p:pic>
      <p:sp>
        <p:nvSpPr>
          <p:cNvPr id="727" name="Google Shape;727;p71"/>
          <p:cNvSpPr/>
          <p:nvPr/>
        </p:nvSpPr>
        <p:spPr>
          <a:xfrm>
            <a:off x="3590275" y="-28050"/>
            <a:ext cx="3043200" cy="7434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200">
                <a:solidFill>
                  <a:srgbClr val="073763"/>
                </a:solidFill>
              </a:rPr>
              <a:t>F</a:t>
            </a:r>
            <a:r>
              <a:rPr b="1" lang="en-US" sz="2200">
                <a:solidFill>
                  <a:srgbClr val="073763"/>
                </a:solidFill>
              </a:rPr>
              <a:t>orecasts</a:t>
            </a:r>
            <a:endParaRPr b="1" sz="2200">
              <a:solidFill>
                <a:srgbClr val="073763"/>
              </a:solidFill>
            </a:endParaRPr>
          </a:p>
        </p:txBody>
      </p:sp>
      <p:pic>
        <p:nvPicPr>
          <p:cNvPr id="728" name="Google Shape;728;p71"/>
          <p:cNvPicPr preferRelativeResize="0"/>
          <p:nvPr/>
        </p:nvPicPr>
        <p:blipFill>
          <a:blip r:embed="rId4">
            <a:alphaModFix/>
          </a:blip>
          <a:stretch>
            <a:fillRect/>
          </a:stretch>
        </p:blipFill>
        <p:spPr>
          <a:xfrm>
            <a:off x="51100" y="785375"/>
            <a:ext cx="4520900" cy="6072624"/>
          </a:xfrm>
          <a:prstGeom prst="rect">
            <a:avLst/>
          </a:prstGeom>
          <a:noFill/>
          <a:ln>
            <a:noFill/>
          </a:ln>
        </p:spPr>
      </p:pic>
      <p:pic>
        <p:nvPicPr>
          <p:cNvPr id="729" name="Google Shape;729;p71"/>
          <p:cNvPicPr preferRelativeResize="0"/>
          <p:nvPr/>
        </p:nvPicPr>
        <p:blipFill>
          <a:blip r:embed="rId5">
            <a:alphaModFix/>
          </a:blip>
          <a:stretch>
            <a:fillRect/>
          </a:stretch>
        </p:blipFill>
        <p:spPr>
          <a:xfrm>
            <a:off x="4623100" y="785375"/>
            <a:ext cx="4520900" cy="607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8"/>
          <p:cNvSpPr txBox="1"/>
          <p:nvPr>
            <p:ph idx="1" type="body"/>
          </p:nvPr>
        </p:nvSpPr>
        <p:spPr>
          <a:xfrm>
            <a:off x="0" y="0"/>
            <a:ext cx="9144000" cy="68580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a:p>
            <a:pPr indent="0" lvl="0" marL="0" rtl="0" algn="l">
              <a:spcBef>
                <a:spcPts val="2000"/>
              </a:spcBef>
              <a:spcAft>
                <a:spcPts val="0"/>
              </a:spcAft>
              <a:buNone/>
            </a:pPr>
            <a:r>
              <a:t/>
            </a:r>
            <a:endParaRPr/>
          </a:p>
          <a:p>
            <a:pPr indent="0" lvl="0" marL="0" rtl="0" algn="l">
              <a:spcBef>
                <a:spcPts val="2000"/>
              </a:spcBef>
              <a:spcAft>
                <a:spcPts val="0"/>
              </a:spcAft>
              <a:buNone/>
            </a:pPr>
            <a:r>
              <a:t/>
            </a:r>
            <a:endParaRPr/>
          </a:p>
        </p:txBody>
      </p:sp>
      <p:sp>
        <p:nvSpPr>
          <p:cNvPr id="186" name="Google Shape;186;p18"/>
          <p:cNvSpPr/>
          <p:nvPr/>
        </p:nvSpPr>
        <p:spPr>
          <a:xfrm>
            <a:off x="150" y="56100"/>
            <a:ext cx="9144000" cy="603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200"/>
              <a:buFont typeface="Arial"/>
              <a:buNone/>
            </a:pPr>
            <a:r>
              <a:rPr b="1" lang="en-US" sz="2200">
                <a:solidFill>
                  <a:srgbClr val="1C4587"/>
                </a:solidFill>
              </a:rPr>
              <a:t> Understanding Data            </a:t>
            </a:r>
            <a:endParaRPr b="1" sz="2200">
              <a:solidFill>
                <a:srgbClr val="1C4587"/>
              </a:solidFill>
            </a:endParaRPr>
          </a:p>
          <a:p>
            <a:pPr indent="0" lvl="0" marL="0" rtl="0" algn="l">
              <a:spcBef>
                <a:spcPts val="0"/>
              </a:spcBef>
              <a:spcAft>
                <a:spcPts val="0"/>
              </a:spcAft>
              <a:buNone/>
            </a:pPr>
            <a:r>
              <a:t/>
            </a:r>
            <a:endParaRPr b="1">
              <a:solidFill>
                <a:srgbClr val="1C4587"/>
              </a:solidFill>
            </a:endParaRPr>
          </a:p>
        </p:txBody>
      </p:sp>
      <p:pic>
        <p:nvPicPr>
          <p:cNvPr id="187" name="Google Shape;187;p18"/>
          <p:cNvPicPr preferRelativeResize="0"/>
          <p:nvPr/>
        </p:nvPicPr>
        <p:blipFill rotWithShape="1">
          <a:blip r:embed="rId3">
            <a:alphaModFix/>
          </a:blip>
          <a:srcRect b="0" l="0" r="0" t="0"/>
          <a:stretch/>
        </p:blipFill>
        <p:spPr>
          <a:xfrm>
            <a:off x="7532329" y="172920"/>
            <a:ext cx="1187050" cy="411359"/>
          </a:xfrm>
          <a:prstGeom prst="rect">
            <a:avLst/>
          </a:prstGeom>
          <a:noFill/>
          <a:ln>
            <a:noFill/>
          </a:ln>
        </p:spPr>
      </p:pic>
      <p:sp>
        <p:nvSpPr>
          <p:cNvPr id="188" name="Google Shape;188;p18"/>
          <p:cNvSpPr/>
          <p:nvPr/>
        </p:nvSpPr>
        <p:spPr>
          <a:xfrm>
            <a:off x="75" y="659100"/>
            <a:ext cx="9144000" cy="619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a:t>
            </a:r>
            <a:endParaRPr/>
          </a:p>
        </p:txBody>
      </p:sp>
      <p:pic>
        <p:nvPicPr>
          <p:cNvPr id="189" name="Google Shape;189;p18"/>
          <p:cNvPicPr preferRelativeResize="0"/>
          <p:nvPr/>
        </p:nvPicPr>
        <p:blipFill>
          <a:blip r:embed="rId4">
            <a:alphaModFix/>
          </a:blip>
          <a:stretch>
            <a:fillRect/>
          </a:stretch>
        </p:blipFill>
        <p:spPr>
          <a:xfrm>
            <a:off x="0" y="1430500"/>
            <a:ext cx="4754324" cy="5427501"/>
          </a:xfrm>
          <a:prstGeom prst="rect">
            <a:avLst/>
          </a:prstGeom>
          <a:noFill/>
          <a:ln>
            <a:noFill/>
          </a:ln>
        </p:spPr>
      </p:pic>
      <p:pic>
        <p:nvPicPr>
          <p:cNvPr id="190" name="Google Shape;190;p18"/>
          <p:cNvPicPr preferRelativeResize="0"/>
          <p:nvPr/>
        </p:nvPicPr>
        <p:blipFill>
          <a:blip r:embed="rId5">
            <a:alphaModFix/>
          </a:blip>
          <a:stretch>
            <a:fillRect/>
          </a:stretch>
        </p:blipFill>
        <p:spPr>
          <a:xfrm>
            <a:off x="4698225" y="1486600"/>
            <a:ext cx="4445925" cy="5427500"/>
          </a:xfrm>
          <a:prstGeom prst="rect">
            <a:avLst/>
          </a:prstGeom>
          <a:noFill/>
          <a:ln>
            <a:noFill/>
          </a:ln>
        </p:spPr>
      </p:pic>
      <p:sp>
        <p:nvSpPr>
          <p:cNvPr id="191" name="Google Shape;191;p18"/>
          <p:cNvSpPr/>
          <p:nvPr/>
        </p:nvSpPr>
        <p:spPr>
          <a:xfrm>
            <a:off x="112200" y="771350"/>
            <a:ext cx="8801700" cy="5400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1C4587"/>
                </a:solidFill>
              </a:rPr>
              <a:t>There is No-Null Values And Duplicate Values in this dataset.</a:t>
            </a:r>
            <a:endParaRPr>
              <a:solidFill>
                <a:srgbClr val="1C458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2"/>
          <p:cNvSpPr txBox="1"/>
          <p:nvPr/>
        </p:nvSpPr>
        <p:spPr>
          <a:xfrm>
            <a:off x="56600" y="330175"/>
            <a:ext cx="8961600" cy="523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 </a:t>
            </a:r>
            <a:r>
              <a:rPr b="1" lang="en-US" sz="2200">
                <a:solidFill>
                  <a:srgbClr val="073763"/>
                </a:solidFill>
              </a:rPr>
              <a:t>Conclusion</a:t>
            </a:r>
            <a:endParaRPr b="1" i="0" sz="2200" u="none" cap="none" strike="noStrike">
              <a:solidFill>
                <a:srgbClr val="073763"/>
              </a:solidFill>
              <a:latin typeface="Arial"/>
              <a:ea typeface="Arial"/>
              <a:cs typeface="Arial"/>
              <a:sym typeface="Arial"/>
            </a:endParaRPr>
          </a:p>
        </p:txBody>
      </p:sp>
      <p:pic>
        <p:nvPicPr>
          <p:cNvPr id="736" name="Google Shape;736;p72"/>
          <p:cNvPicPr preferRelativeResize="0"/>
          <p:nvPr/>
        </p:nvPicPr>
        <p:blipFill rotWithShape="1">
          <a:blip r:embed="rId3">
            <a:alphaModFix/>
          </a:blip>
          <a:srcRect b="0" l="0" r="0" t="0"/>
          <a:stretch/>
        </p:blipFill>
        <p:spPr>
          <a:xfrm>
            <a:off x="7658554" y="386095"/>
            <a:ext cx="1187050" cy="411359"/>
          </a:xfrm>
          <a:prstGeom prst="rect">
            <a:avLst/>
          </a:prstGeom>
          <a:noFill/>
          <a:ln>
            <a:noFill/>
          </a:ln>
        </p:spPr>
      </p:pic>
      <p:sp>
        <p:nvSpPr>
          <p:cNvPr id="737" name="Google Shape;737;p72"/>
          <p:cNvSpPr/>
          <p:nvPr/>
        </p:nvSpPr>
        <p:spPr>
          <a:xfrm>
            <a:off x="224400" y="1332325"/>
            <a:ext cx="8621100" cy="1739100"/>
          </a:xfrm>
          <a:prstGeom prst="roundRect">
            <a:avLst>
              <a:gd fmla="val 16667" name="adj"/>
            </a:avLst>
          </a:prstGeom>
          <a:solidFill>
            <a:schemeClr val="lt1"/>
          </a:solid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1C4587"/>
                </a:solidFill>
              </a:rPr>
              <a:t>Conclude that our model produces a satisfactory fit that could help us understand our time series data and forecast future values.</a:t>
            </a:r>
            <a:endParaRPr sz="2200">
              <a:solidFill>
                <a:srgbClr val="1C458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3"/>
          <p:cNvSpPr txBox="1"/>
          <p:nvPr>
            <p:ph type="title"/>
          </p:nvPr>
        </p:nvSpPr>
        <p:spPr>
          <a:xfrm>
            <a:off x="0" y="1123820"/>
            <a:ext cx="8913900" cy="555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73"/>
          <p:cNvSpPr txBox="1"/>
          <p:nvPr/>
        </p:nvSpPr>
        <p:spPr>
          <a:xfrm>
            <a:off x="56600" y="330175"/>
            <a:ext cx="8961600" cy="523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 </a:t>
            </a:r>
            <a:r>
              <a:rPr b="1" lang="en-US" sz="2200">
                <a:solidFill>
                  <a:srgbClr val="073763"/>
                </a:solidFill>
              </a:rPr>
              <a:t>VALIDATING PREDICTION</a:t>
            </a:r>
            <a:endParaRPr b="1" i="0" sz="2200" u="none" cap="none" strike="noStrike">
              <a:solidFill>
                <a:srgbClr val="073763"/>
              </a:solidFill>
              <a:latin typeface="Arial"/>
              <a:ea typeface="Arial"/>
              <a:cs typeface="Arial"/>
              <a:sym typeface="Arial"/>
            </a:endParaRPr>
          </a:p>
        </p:txBody>
      </p:sp>
      <p:pic>
        <p:nvPicPr>
          <p:cNvPr id="745" name="Google Shape;745;p73"/>
          <p:cNvPicPr preferRelativeResize="0"/>
          <p:nvPr/>
        </p:nvPicPr>
        <p:blipFill rotWithShape="1">
          <a:blip r:embed="rId3">
            <a:alphaModFix/>
          </a:blip>
          <a:srcRect b="0" l="0" r="0" t="0"/>
          <a:stretch/>
        </p:blipFill>
        <p:spPr>
          <a:xfrm>
            <a:off x="7658554" y="386095"/>
            <a:ext cx="1187050" cy="411359"/>
          </a:xfrm>
          <a:prstGeom prst="rect">
            <a:avLst/>
          </a:prstGeom>
          <a:noFill/>
          <a:ln>
            <a:noFill/>
          </a:ln>
        </p:spPr>
      </p:pic>
      <p:sp>
        <p:nvSpPr>
          <p:cNvPr id="746" name="Google Shape;746;p73"/>
          <p:cNvSpPr/>
          <p:nvPr/>
        </p:nvSpPr>
        <p:spPr>
          <a:xfrm>
            <a:off x="389850" y="1472575"/>
            <a:ext cx="8134200" cy="23841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1C4587"/>
                </a:solidFill>
              </a:rPr>
              <a:t>We will compare predicted values to real values of the time series, which will help us understand the accuracy of our forecast.</a:t>
            </a:r>
            <a:endParaRPr sz="2200">
              <a:solidFill>
                <a:srgbClr val="1C4587"/>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4"/>
          <p:cNvSpPr txBox="1"/>
          <p:nvPr>
            <p:ph type="title"/>
          </p:nvPr>
        </p:nvSpPr>
        <p:spPr>
          <a:xfrm>
            <a:off x="0" y="1123820"/>
            <a:ext cx="8913900" cy="555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753" name="Google Shape;753;p74"/>
          <p:cNvPicPr preferRelativeResize="0"/>
          <p:nvPr/>
        </p:nvPicPr>
        <p:blipFill rotWithShape="1">
          <a:blip r:embed="rId3">
            <a:alphaModFix/>
          </a:blip>
          <a:srcRect b="0" l="0" r="0" t="0"/>
          <a:stretch/>
        </p:blipFill>
        <p:spPr>
          <a:xfrm>
            <a:off x="7658554" y="386095"/>
            <a:ext cx="1187050" cy="411359"/>
          </a:xfrm>
          <a:prstGeom prst="rect">
            <a:avLst/>
          </a:prstGeom>
          <a:noFill/>
          <a:ln>
            <a:noFill/>
          </a:ln>
        </p:spPr>
      </p:pic>
      <p:sp>
        <p:nvSpPr>
          <p:cNvPr id="754" name="Google Shape;754;p74"/>
          <p:cNvSpPr/>
          <p:nvPr/>
        </p:nvSpPr>
        <p:spPr>
          <a:xfrm>
            <a:off x="1696975" y="3267725"/>
            <a:ext cx="4319700" cy="14445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4000">
                <a:solidFill>
                  <a:srgbClr val="1C4587"/>
                </a:solidFill>
              </a:rPr>
              <a:t>Thank You</a:t>
            </a:r>
            <a:endParaRPr b="1" sz="4000">
              <a:solidFill>
                <a:srgbClr val="1C458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9"/>
          <p:cNvSpPr/>
          <p:nvPr/>
        </p:nvSpPr>
        <p:spPr>
          <a:xfrm>
            <a:off x="6858000" y="-14025"/>
            <a:ext cx="2286000" cy="8133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19"/>
          <p:cNvPicPr preferRelativeResize="0"/>
          <p:nvPr/>
        </p:nvPicPr>
        <p:blipFill rotWithShape="1">
          <a:blip r:embed="rId3">
            <a:alphaModFix/>
          </a:blip>
          <a:srcRect b="0" l="0" r="0" t="0"/>
          <a:stretch/>
        </p:blipFill>
        <p:spPr>
          <a:xfrm>
            <a:off x="7306775" y="84150"/>
            <a:ext cx="1412600" cy="715125"/>
          </a:xfrm>
          <a:prstGeom prst="rect">
            <a:avLst/>
          </a:prstGeom>
          <a:noFill/>
          <a:ln>
            <a:noFill/>
          </a:ln>
        </p:spPr>
      </p:pic>
      <p:sp>
        <p:nvSpPr>
          <p:cNvPr id="200" name="Google Shape;200;p19"/>
          <p:cNvSpPr/>
          <p:nvPr/>
        </p:nvSpPr>
        <p:spPr>
          <a:xfrm>
            <a:off x="2201850" y="2776850"/>
            <a:ext cx="5273100" cy="2244000"/>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lang="en-US" sz="4000">
                <a:solidFill>
                  <a:srgbClr val="1C4587"/>
                </a:solidFill>
              </a:rPr>
              <a:t>Visualization</a:t>
            </a:r>
            <a:endParaRPr b="1" sz="4000">
              <a:solidFill>
                <a:srgbClr val="1C458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
          <p:cNvSpPr txBox="1"/>
          <p:nvPr>
            <p:ph idx="1" type="body"/>
          </p:nvPr>
        </p:nvSpPr>
        <p:spPr>
          <a:xfrm>
            <a:off x="0" y="0"/>
            <a:ext cx="9144000" cy="68580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208" name="Google Shape;208;p20"/>
          <p:cNvSpPr/>
          <p:nvPr/>
        </p:nvSpPr>
        <p:spPr>
          <a:xfrm>
            <a:off x="14025" y="-14025"/>
            <a:ext cx="9144000" cy="617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VISUALIZATION AND DECOMPOSITION OF DATA     </a:t>
            </a:r>
            <a:endParaRPr b="1" sz="2200">
              <a:solidFill>
                <a:srgbClr val="1C4587"/>
              </a:solidFill>
            </a:endParaRPr>
          </a:p>
        </p:txBody>
      </p:sp>
      <p:pic>
        <p:nvPicPr>
          <p:cNvPr id="209" name="Google Shape;209;p20"/>
          <p:cNvPicPr preferRelativeResize="0"/>
          <p:nvPr/>
        </p:nvPicPr>
        <p:blipFill rotWithShape="1">
          <a:blip r:embed="rId3">
            <a:alphaModFix/>
          </a:blip>
          <a:srcRect b="0" l="0" r="0" t="0"/>
          <a:stretch/>
        </p:blipFill>
        <p:spPr>
          <a:xfrm>
            <a:off x="7532329" y="172920"/>
            <a:ext cx="1187050" cy="411359"/>
          </a:xfrm>
          <a:prstGeom prst="rect">
            <a:avLst/>
          </a:prstGeom>
          <a:noFill/>
          <a:ln>
            <a:noFill/>
          </a:ln>
        </p:spPr>
      </p:pic>
      <p:pic>
        <p:nvPicPr>
          <p:cNvPr id="210" name="Google Shape;210;p20"/>
          <p:cNvPicPr preferRelativeResize="0"/>
          <p:nvPr/>
        </p:nvPicPr>
        <p:blipFill>
          <a:blip r:embed="rId4">
            <a:alphaModFix/>
          </a:blip>
          <a:stretch>
            <a:fillRect/>
          </a:stretch>
        </p:blipFill>
        <p:spPr>
          <a:xfrm>
            <a:off x="14025" y="2038250"/>
            <a:ext cx="4557975" cy="4819750"/>
          </a:xfrm>
          <a:prstGeom prst="rect">
            <a:avLst/>
          </a:prstGeom>
          <a:noFill/>
          <a:ln>
            <a:noFill/>
          </a:ln>
        </p:spPr>
      </p:pic>
      <p:pic>
        <p:nvPicPr>
          <p:cNvPr id="211" name="Google Shape;211;p20"/>
          <p:cNvPicPr preferRelativeResize="0"/>
          <p:nvPr/>
        </p:nvPicPr>
        <p:blipFill>
          <a:blip r:embed="rId5">
            <a:alphaModFix/>
          </a:blip>
          <a:stretch>
            <a:fillRect/>
          </a:stretch>
        </p:blipFill>
        <p:spPr>
          <a:xfrm>
            <a:off x="4600050" y="2038250"/>
            <a:ext cx="4557976" cy="4819750"/>
          </a:xfrm>
          <a:prstGeom prst="rect">
            <a:avLst/>
          </a:prstGeom>
          <a:noFill/>
          <a:ln>
            <a:noFill/>
          </a:ln>
        </p:spPr>
      </p:pic>
      <p:sp>
        <p:nvSpPr>
          <p:cNvPr id="212" name="Google Shape;212;p20"/>
          <p:cNvSpPr/>
          <p:nvPr/>
        </p:nvSpPr>
        <p:spPr>
          <a:xfrm>
            <a:off x="98175" y="631100"/>
            <a:ext cx="9045900" cy="715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1C4587"/>
                </a:solidFill>
              </a:rPr>
              <a:t>Check the type of dataset by </a:t>
            </a:r>
            <a:r>
              <a:rPr lang="en-US" sz="1600">
                <a:solidFill>
                  <a:srgbClr val="1C4587"/>
                </a:solidFill>
              </a:rPr>
              <a:t>plotting</a:t>
            </a:r>
            <a:r>
              <a:rPr lang="en-US" sz="1600">
                <a:solidFill>
                  <a:srgbClr val="1C4587"/>
                </a:solidFill>
              </a:rPr>
              <a:t> and plot the line chart for Years and CO2.</a:t>
            </a:r>
            <a:endParaRPr sz="1600">
              <a:solidFill>
                <a:srgbClr val="1C458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1"/>
          <p:cNvSpPr txBox="1"/>
          <p:nvPr>
            <p:ph idx="1" type="body"/>
          </p:nvPr>
        </p:nvSpPr>
        <p:spPr>
          <a:xfrm>
            <a:off x="0" y="0"/>
            <a:ext cx="9144000" cy="68580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a:p>
            <a:pPr indent="0" lvl="0" marL="0" rtl="0" algn="l">
              <a:spcBef>
                <a:spcPts val="2000"/>
              </a:spcBef>
              <a:spcAft>
                <a:spcPts val="0"/>
              </a:spcAft>
              <a:buNone/>
            </a:pPr>
            <a:r>
              <a:t/>
            </a:r>
            <a:endParaRPr/>
          </a:p>
          <a:p>
            <a:pPr indent="0" lvl="0" marL="0" rtl="0" algn="l">
              <a:spcBef>
                <a:spcPts val="2000"/>
              </a:spcBef>
              <a:spcAft>
                <a:spcPts val="0"/>
              </a:spcAft>
              <a:buNone/>
            </a:pPr>
            <a:r>
              <a:rPr lang="en-US">
                <a:solidFill>
                  <a:srgbClr val="1C4587"/>
                </a:solidFill>
              </a:rPr>
              <a:t>From the outlier there is no outlier values in this dataset.</a:t>
            </a:r>
            <a:endParaRPr>
              <a:solidFill>
                <a:srgbClr val="1C4587"/>
              </a:solidFill>
            </a:endParaRPr>
          </a:p>
          <a:p>
            <a:pPr indent="0" lvl="0" marL="0" rtl="0" algn="l">
              <a:spcBef>
                <a:spcPts val="2000"/>
              </a:spcBef>
              <a:spcAft>
                <a:spcPts val="0"/>
              </a:spcAft>
              <a:buNone/>
            </a:pPr>
            <a:r>
              <a:rPr lang="en-US">
                <a:solidFill>
                  <a:srgbClr val="1C4587"/>
                </a:solidFill>
              </a:rPr>
              <a:t>T</a:t>
            </a:r>
            <a:r>
              <a:rPr lang="en-US">
                <a:solidFill>
                  <a:srgbClr val="1C4587"/>
                </a:solidFill>
              </a:rPr>
              <a:t>he range of CO2 emission lies between 0 to around 18</a:t>
            </a:r>
            <a:endParaRPr>
              <a:solidFill>
                <a:srgbClr val="1C4587"/>
              </a:solidFill>
            </a:endParaRPr>
          </a:p>
        </p:txBody>
      </p:sp>
      <p:pic>
        <p:nvPicPr>
          <p:cNvPr id="220" name="Google Shape;220;p21"/>
          <p:cNvPicPr preferRelativeResize="0"/>
          <p:nvPr/>
        </p:nvPicPr>
        <p:blipFill rotWithShape="1">
          <a:blip r:embed="rId3">
            <a:alphaModFix/>
          </a:blip>
          <a:srcRect b="0" l="0" r="0" t="0"/>
          <a:stretch/>
        </p:blipFill>
        <p:spPr>
          <a:xfrm>
            <a:off x="0" y="2117700"/>
            <a:ext cx="4670174" cy="4740300"/>
          </a:xfrm>
          <a:prstGeom prst="rect">
            <a:avLst/>
          </a:prstGeom>
          <a:noFill/>
          <a:ln>
            <a:noFill/>
          </a:ln>
        </p:spPr>
      </p:pic>
      <p:pic>
        <p:nvPicPr>
          <p:cNvPr id="221" name="Google Shape;221;p21"/>
          <p:cNvPicPr preferRelativeResize="0"/>
          <p:nvPr/>
        </p:nvPicPr>
        <p:blipFill>
          <a:blip r:embed="rId4">
            <a:alphaModFix/>
          </a:blip>
          <a:stretch>
            <a:fillRect/>
          </a:stretch>
        </p:blipFill>
        <p:spPr>
          <a:xfrm>
            <a:off x="4782375" y="2117700"/>
            <a:ext cx="4361625" cy="4740300"/>
          </a:xfrm>
          <a:prstGeom prst="rect">
            <a:avLst/>
          </a:prstGeom>
          <a:noFill/>
          <a:ln>
            <a:noFill/>
          </a:ln>
        </p:spPr>
      </p:pic>
      <p:sp>
        <p:nvSpPr>
          <p:cNvPr id="222" name="Google Shape;222;p21"/>
          <p:cNvSpPr/>
          <p:nvPr/>
        </p:nvSpPr>
        <p:spPr>
          <a:xfrm>
            <a:off x="140250" y="140250"/>
            <a:ext cx="8905500" cy="7572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C4587"/>
                </a:solidFill>
              </a:rPr>
              <a:t>VISUALIZATION AND DECOMPOSITION OF DATA  </a:t>
            </a:r>
            <a:endParaRPr>
              <a:solidFill>
                <a:srgbClr val="1C4587"/>
              </a:solidFill>
            </a:endParaRPr>
          </a:p>
        </p:txBody>
      </p:sp>
      <p:pic>
        <p:nvPicPr>
          <p:cNvPr id="223" name="Google Shape;223;p21"/>
          <p:cNvPicPr preferRelativeResize="0"/>
          <p:nvPr/>
        </p:nvPicPr>
        <p:blipFill rotWithShape="1">
          <a:blip r:embed="rId5">
            <a:alphaModFix/>
          </a:blip>
          <a:srcRect b="0" l="0" r="0" t="0"/>
          <a:stretch/>
        </p:blipFill>
        <p:spPr>
          <a:xfrm>
            <a:off x="7448179" y="313170"/>
            <a:ext cx="1187050" cy="411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